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4"/>
  </p:notesMasterIdLst>
  <p:handoutMasterIdLst>
    <p:handoutMasterId r:id="rId25"/>
  </p:handoutMasterIdLst>
  <p:sldIdLst>
    <p:sldId id="256" r:id="rId5"/>
    <p:sldId id="268" r:id="rId6"/>
    <p:sldId id="297" r:id="rId7"/>
    <p:sldId id="287" r:id="rId8"/>
    <p:sldId id="288" r:id="rId9"/>
    <p:sldId id="286" r:id="rId10"/>
    <p:sldId id="289" r:id="rId11"/>
    <p:sldId id="270" r:id="rId12"/>
    <p:sldId id="263" r:id="rId13"/>
    <p:sldId id="293" r:id="rId14"/>
    <p:sldId id="294" r:id="rId15"/>
    <p:sldId id="277" r:id="rId16"/>
    <p:sldId id="267" r:id="rId17"/>
    <p:sldId id="291" r:id="rId18"/>
    <p:sldId id="292" r:id="rId19"/>
    <p:sldId id="279" r:id="rId20"/>
    <p:sldId id="296" r:id="rId21"/>
    <p:sldId id="295"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8" autoAdjust="0"/>
    <p:restoredTop sz="67463" autoAdjust="0"/>
  </p:normalViewPr>
  <p:slideViewPr>
    <p:cSldViewPr snapToGrid="0">
      <p:cViewPr varScale="1">
        <p:scale>
          <a:sx n="47" d="100"/>
          <a:sy n="47" d="100"/>
        </p:scale>
        <p:origin x="1410" y="27"/>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2/7/2020</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1790402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100155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1269887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 am concluding the fact that age is a significant predictor.</a:t>
            </a:r>
          </a:p>
        </p:txBody>
      </p:sp>
      <p:sp>
        <p:nvSpPr>
          <p:cNvPr id="4" name="Slide Number Placeholder 3"/>
          <p:cNvSpPr>
            <a:spLocks noGrp="1"/>
          </p:cNvSpPr>
          <p:nvPr>
            <p:ph type="sldNum" sz="quarter" idx="10"/>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422431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3129878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695311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data file contains telecommunications company’s effort to reduce churn in its customer base. To do that, there are multiple attributes of a customer have been addressed and taken a sample of 1000 customer to analyze the data. We have taken nine variables mainly age, year resides in the current address, income, education, churn, region, gender, marital status and customer category from a telecommunication company. These variables are mixed of continuous, discrete and categorical As described earlier, we have these variables to determine the one of the most important issue for these Telcom company that which segment of the people  are more prone to start leaving the company . Here the question is that customer is churning or not, means they are disconnecting their connection or not. It is yes or no. Since the data is not continuous, we cannot choose linear regression model , rather we need to do logistic regression.</a:t>
            </a:r>
          </a:p>
          <a:p>
            <a:r>
              <a:rPr lang="en-US" sz="1200" kern="1200" dirty="0">
                <a:solidFill>
                  <a:schemeClr val="tx1"/>
                </a:solidFill>
                <a:effectLst/>
                <a:latin typeface="+mn-lt"/>
                <a:ea typeface="+mn-ea"/>
                <a:cs typeface="+mn-cs"/>
              </a:rPr>
              <a:t>A logistic regression model is built to predict the odds corresponding to an event that has two outcomes. Logistic regression model works with one dependent variable that is a dummy variable and one or more independent variables (predictors). </a:t>
            </a:r>
          </a:p>
          <a:p>
            <a:r>
              <a:rPr lang="en-US" sz="1200" kern="1200" dirty="0">
                <a:solidFill>
                  <a:schemeClr val="tx1"/>
                </a:solidFill>
                <a:effectLst/>
                <a:latin typeface="+mn-lt"/>
                <a:ea typeface="+mn-ea"/>
                <a:cs typeface="+mn-cs"/>
              </a:rPr>
              <a:t>As we have seen from the above conclusion , that age is the one of the significant factor for customer churning. And we have also found out that how it is affecting the churning. I would recommend that company should consider the marketing policy to attract young customers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551742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3550351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64420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paper , we will use  regression analysis to identify which could be cause for churning a customer. This data file on which I will be working in this paper , contains telecommunications company’s effort to reduce churn in its customer base. </a:t>
            </a:r>
          </a:p>
          <a:p>
            <a:r>
              <a:rPr lang="en-US" sz="1200" kern="1200" dirty="0">
                <a:solidFill>
                  <a:schemeClr val="tx1"/>
                </a:solidFill>
                <a:effectLst/>
                <a:latin typeface="+mn-lt"/>
                <a:ea typeface="+mn-ea"/>
                <a:cs typeface="+mn-cs"/>
              </a:rPr>
              <a:t>In this paper mainly, we are concerned about nine variables namely age, year resides in the current address, income, education, churn, region, gender, marital status and customer category. These variables are mixed of continuous, discrete and categorical which have been discussed in detail in this paper. Treatment for continuous variable is somewhat different than categorical and discrete variable.</a:t>
            </a:r>
          </a:p>
          <a:p>
            <a:r>
              <a:rPr lang="en-US" sz="1200" kern="1200" dirty="0">
                <a:solidFill>
                  <a:schemeClr val="tx1"/>
                </a:solidFill>
                <a:effectLst/>
                <a:latin typeface="+mn-lt"/>
                <a:ea typeface="+mn-ea"/>
                <a:cs typeface="+mn-cs"/>
              </a:rPr>
              <a:t>For all variables, graphs are created (mainly histogram for continuous variable and bar graphs for categorical variables) and statistical properties like mean, standard deviation and frequency analysis have been computed.</a:t>
            </a:r>
          </a:p>
          <a:p>
            <a:r>
              <a:rPr lang="en-US" sz="1200" kern="1200" dirty="0">
                <a:solidFill>
                  <a:schemeClr val="tx1"/>
                </a:solidFill>
                <a:effectLst/>
                <a:latin typeface="+mn-lt"/>
                <a:ea typeface="+mn-ea"/>
                <a:cs typeface="+mn-cs"/>
              </a:rPr>
              <a:t>We have done the multiple regression analysis to fit the data into the model and validate and predicted it for continuous variable. But categorical variable, instead of multiple regression, we have done logistic regression analysis to validate the model and for prediction. We have done the hypothesis test for both the cases. SAS is used as primary software to do the all statistical analysis for this paper.</a:t>
            </a:r>
          </a:p>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935152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3687300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109319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stated above the this data sets contain s telecom data which has all together 34 variables. But in my analysis , I will be using total 9 variables.</a:t>
            </a:r>
          </a:p>
          <a:p>
            <a:r>
              <a:rPr lang="en-US" sz="1200" kern="1200" dirty="0">
                <a:solidFill>
                  <a:schemeClr val="tx1"/>
                </a:solidFill>
                <a:effectLst/>
                <a:latin typeface="+mn-lt"/>
                <a:ea typeface="+mn-ea"/>
                <a:cs typeface="+mn-cs"/>
              </a:rPr>
              <a:t>In any data dictionary , we generally mention the name of the data item , data type ,max  length of the </a:t>
            </a:r>
            <a:r>
              <a:rPr lang="en-US" sz="1200" kern="1200" dirty="0" err="1">
                <a:solidFill>
                  <a:schemeClr val="tx1"/>
                </a:solidFill>
                <a:effectLst/>
                <a:latin typeface="+mn-lt"/>
                <a:ea typeface="+mn-ea"/>
                <a:cs typeface="+mn-cs"/>
              </a:rPr>
              <a:t>the</a:t>
            </a:r>
            <a:r>
              <a:rPr lang="en-US" sz="1200" kern="1200" dirty="0">
                <a:solidFill>
                  <a:schemeClr val="tx1"/>
                </a:solidFill>
                <a:effectLst/>
                <a:latin typeface="+mn-lt"/>
                <a:ea typeface="+mn-ea"/>
                <a:cs typeface="+mn-cs"/>
              </a:rPr>
              <a:t> variable and small description of the data item. In my analysis , data length is not a very important information. But one of the of the important information is category . In my data dictionary I will mention this.</a:t>
            </a:r>
          </a:p>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3293734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298564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Now, that you have narrowed your topic, you will want to organize your research in a structure that works.  There are some common organizational patterns based on the kind of research you are doing.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Organizational Structures: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Cause and Effect- this kind of structure is great for explaining the causes and effects of a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Compare and Contrast- in this pattern you highlight the similarities and differences of the topic</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Explain process- this structure is great for outlining a series of steps to follow; </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Definition- if you want to make sure your audience understands what something is using illustrations, meanings, clarifying misconceptions, you may want to use this structure</a:t>
            </a: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Classification- a common organizational structure is grouping like topics or facts from the research together.  For instance, in the internet safety about social media apps, you may organize the research where you look at each social media app one at a time</a:t>
            </a:r>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1825341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2/7/2020</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2/7/2020</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2/7/2020</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2/7/2020</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2/7/2020</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2/7/2020</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2/7/2020</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2/7/2020</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2/7/2020</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2/7/2020</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2/7/2020</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2/7/2020</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3" Type="http://schemas.openxmlformats.org/officeDocument/2006/relationships/slideLayout" Target="../slideLayouts/slideLayout1.xml"/><Relationship Id="rId7" Type="http://schemas.openxmlformats.org/officeDocument/2006/relationships/image" Target="../media/image2.svg"/><Relationship Id="rId12"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hyperlink" Target="https://csuglobal.instructure.com/courses/16505/users/60549" TargetMode="External"/><Relationship Id="rId10"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4.sv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12.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8.sv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slideLayout" Target="../slideLayouts/slideLayout2.xml"/><Relationship Id="rId7" Type="http://schemas.openxmlformats.org/officeDocument/2006/relationships/image" Target="../media/image8.sv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notesSlide" Target="../notesSlides/notesSlide14.xml"/><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9.png"/><Relationship Id="rId2" Type="http://schemas.microsoft.com/office/2007/relationships/media" Target="../media/media16.m4a"/><Relationship Id="rId1" Type="http://schemas.openxmlformats.org/officeDocument/2006/relationships/tags" Target="../tags/tag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7.m4a"/><Relationship Id="rId7" Type="http://schemas.openxmlformats.org/officeDocument/2006/relationships/image" Target="../media/image2.svg"/><Relationship Id="rId2" Type="http://schemas.microsoft.com/office/2007/relationships/media" Target="../media/media17.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8.m4a"/><Relationship Id="rId7" Type="http://schemas.openxmlformats.org/officeDocument/2006/relationships/image" Target="../media/image2.svg"/><Relationship Id="rId2" Type="http://schemas.microsoft.com/office/2007/relationships/media" Target="../media/media18.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svg"/><Relationship Id="rId3" Type="http://schemas.openxmlformats.org/officeDocument/2006/relationships/audio" Target="../media/media19.m4a"/><Relationship Id="rId7" Type="http://schemas.openxmlformats.org/officeDocument/2006/relationships/image" Target="../media/image8.svg"/><Relationship Id="rId12" Type="http://schemas.openxmlformats.org/officeDocument/2006/relationships/image" Target="../media/image1.png"/><Relationship Id="rId2" Type="http://schemas.microsoft.com/office/2007/relationships/media" Target="../media/media19.m4a"/><Relationship Id="rId1" Type="http://schemas.openxmlformats.org/officeDocument/2006/relationships/tags" Target="../tags/tag4.xml"/><Relationship Id="rId6" Type="http://schemas.openxmlformats.org/officeDocument/2006/relationships/image" Target="../media/image7.png"/><Relationship Id="rId11" Type="http://schemas.openxmlformats.org/officeDocument/2006/relationships/image" Target="../media/image6.svg"/><Relationship Id="rId5" Type="http://schemas.openxmlformats.org/officeDocument/2006/relationships/notesSlide" Target="../notesSlides/notesSlide17.xml"/><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4.sv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0.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3.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14.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3564638" y="3879838"/>
            <a:ext cx="8229600" cy="1363215"/>
          </a:xfrm>
        </p:spPr>
        <p:txBody>
          <a:bodyPr anchor="t">
            <a:normAutofit/>
          </a:bodyPr>
          <a:lstStyle/>
          <a:p>
            <a:r>
              <a:rPr lang="en-US" sz="2800" b="1" dirty="0"/>
              <a:t>Applying Logistics Regression model determining the effect of age of a customer on churning</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2197290" y="4851779"/>
            <a:ext cx="9788445" cy="1678332"/>
          </a:xfrm>
        </p:spPr>
        <p:txBody>
          <a:bodyPr anchor="b">
            <a:normAutofit fontScale="92500" lnSpcReduction="10000"/>
          </a:bodyPr>
          <a:lstStyle/>
          <a:p>
            <a:r>
              <a:rPr lang="en-US" b="1" dirty="0"/>
              <a:t>Submitted by : Anirban Chakraborty</a:t>
            </a:r>
          </a:p>
          <a:p>
            <a:r>
              <a:rPr lang="en-US" b="1" dirty="0"/>
              <a:t>Date: 02/07/2020</a:t>
            </a:r>
          </a:p>
          <a:p>
            <a:r>
              <a:rPr lang="en-US" b="1" dirty="0"/>
              <a:t>                         Professor: Dr. </a:t>
            </a:r>
            <a:r>
              <a:rPr lang="en-US" b="1" dirty="0" err="1">
                <a:hlinkClick r:id="rId5" tooltip="Author's Name">
                  <a:extLst>
                    <a:ext uri="{A12FA001-AC4F-418D-AE19-62706E023703}">
                      <ahyp:hlinkClr xmlns:ahyp="http://schemas.microsoft.com/office/drawing/2018/hyperlinkcolor" val="tx"/>
                    </a:ext>
                  </a:extLst>
                </a:hlinkClick>
              </a:rPr>
              <a:t>Orenthio</a:t>
            </a:r>
            <a:r>
              <a:rPr lang="en-US" b="1" dirty="0">
                <a:hlinkClick r:id="rId5" tooltip="Author's Name">
                  <a:extLst>
                    <a:ext uri="{A12FA001-AC4F-418D-AE19-62706E023703}">
                      <ahyp:hlinkClr xmlns:ahyp="http://schemas.microsoft.com/office/drawing/2018/hyperlinkcolor" val="tx"/>
                    </a:ext>
                  </a:extLst>
                </a:hlinkClick>
              </a:rPr>
              <a:t> Goodwin</a:t>
            </a:r>
            <a:endParaRPr lang="en-US" b="1" dirty="0"/>
          </a:p>
          <a:p>
            <a:r>
              <a:rPr lang="en-US" b="1" dirty="0"/>
              <a:t>                                     Colorado State University Global Campus</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25024" y="327889"/>
            <a:ext cx="2260711" cy="2260711"/>
          </a:xfrm>
          <a:prstGeom prst="rect">
            <a:avLst/>
          </a:prstGeom>
        </p:spPr>
      </p:pic>
      <p:pic>
        <p:nvPicPr>
          <p:cNvPr id="10" name="Audio 9">
            <a:hlinkClick r:id="" action="ppaction://media"/>
            <a:extLst>
              <a:ext uri="{FF2B5EF4-FFF2-40B4-BE49-F238E27FC236}">
                <a16:creationId xmlns:a16="http://schemas.microsoft.com/office/drawing/2014/main" id="{FD2544D5-AFC6-41B9-AAF4-7B31E818EB55}"/>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4725"/>
    </mc:Choice>
    <mc:Fallback>
      <p:transition spd="slow" advTm="24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Blackboard">
            <a:extLst>
              <a:ext uri="{FF2B5EF4-FFF2-40B4-BE49-F238E27FC236}">
                <a16:creationId xmlns:a16="http://schemas.microsoft.com/office/drawing/2014/main" id="{A4298283-DDB8-4365-95A1-90935E16BE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sp>
        <p:nvSpPr>
          <p:cNvPr id="2" name="Title 1">
            <a:extLst>
              <a:ext uri="{FF2B5EF4-FFF2-40B4-BE49-F238E27FC236}">
                <a16:creationId xmlns:a16="http://schemas.microsoft.com/office/drawing/2014/main" id="{DD648CF1-C72A-4313-8FC7-BF6DD4642AFE}"/>
              </a:ext>
            </a:extLst>
          </p:cNvPr>
          <p:cNvSpPr>
            <a:spLocks noGrp="1"/>
          </p:cNvSpPr>
          <p:nvPr>
            <p:ph type="title"/>
          </p:nvPr>
        </p:nvSpPr>
        <p:spPr>
          <a:xfrm>
            <a:off x="1292076" y="816336"/>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Methodology</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856D755-2374-40B4-B692-603C5E927388}"/>
                  </a:ext>
                </a:extLst>
              </p:cNvPr>
              <p:cNvSpPr>
                <a:spLocks noGrp="1"/>
              </p:cNvSpPr>
              <p:nvPr>
                <p:ph idx="1"/>
              </p:nvPr>
            </p:nvSpPr>
            <p:spPr>
              <a:xfrm>
                <a:off x="2407138" y="1944806"/>
                <a:ext cx="9459620" cy="4096857"/>
              </a:xfrm>
            </p:spPr>
            <p:txBody>
              <a:bodyPr vert="horz" lIns="91440" tIns="45720" rIns="91440" bIns="45720" rtlCol="0" anchor="t">
                <a:normAutofit lnSpcReduction="10000"/>
              </a:bodyPr>
              <a:lstStyle/>
              <a:p>
                <a:r>
                  <a:rPr lang="en-US" sz="1800" dirty="0"/>
                  <a:t>The logistic regression equation is written as:</a:t>
                </a:r>
              </a:p>
              <a:p>
                <a:pPr marL="0" indent="0">
                  <a:buNone/>
                </a:pPr>
                <a:r>
                  <a:rPr lang="en-US" sz="1800" dirty="0"/>
                  <a:t>	</a:t>
                </a:r>
              </a:p>
              <a:p>
                <a:pPr marL="0" indent="0">
                  <a:buNone/>
                </a:pPr>
                <a:r>
                  <a:rPr lang="en-US" sz="1800" dirty="0"/>
                  <a:t>			</a:t>
                </a:r>
                <a14:m>
                  <m:oMath xmlns:m="http://schemas.openxmlformats.org/officeDocument/2006/math">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𝑝</m:t>
                                </m:r>
                                <m:r>
                                  <a:rPr lang="en-US" sz="1800">
                                    <a:latin typeface="Cambria Math" panose="02040503050406030204" pitchFamily="18" charset="0"/>
                                  </a:rPr>
                                  <m:t>(</m:t>
                                </m:r>
                                <m:r>
                                  <a:rPr lang="en-US" sz="1800" i="1">
                                    <a:latin typeface="Cambria Math" panose="02040503050406030204" pitchFamily="18" charset="0"/>
                                  </a:rPr>
                                  <m:t>𝑌</m:t>
                                </m:r>
                                <m:r>
                                  <a:rPr lang="en-US" sz="1800">
                                    <a:latin typeface="Cambria Math" panose="02040503050406030204" pitchFamily="18" charset="0"/>
                                  </a:rPr>
                                  <m:t>=1)</m:t>
                                </m:r>
                              </m:num>
                              <m:den>
                                <m:r>
                                  <a:rPr lang="en-US" sz="1800">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𝑝</m:t>
                                </m:r>
                                <m:r>
                                  <a:rPr lang="en-US" sz="1800">
                                    <a:latin typeface="Cambria Math" panose="02040503050406030204" pitchFamily="18" charset="0"/>
                                  </a:rPr>
                                  <m:t>(</m:t>
                                </m:r>
                                <m:r>
                                  <a:rPr lang="en-US" sz="1800" i="1">
                                    <a:latin typeface="Cambria Math" panose="02040503050406030204" pitchFamily="18" charset="0"/>
                                  </a:rPr>
                                  <m:t>𝑌</m:t>
                                </m:r>
                                <m:r>
                                  <a:rPr lang="en-US" sz="1800">
                                    <a:latin typeface="Cambria Math" panose="02040503050406030204" pitchFamily="18" charset="0"/>
                                  </a:rPr>
                                  <m:t>=1)</m:t>
                                </m:r>
                              </m:den>
                            </m:f>
                          </m:e>
                        </m:d>
                      </m:e>
                    </m:func>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𝑋</m:t>
                    </m:r>
                  </m:oMath>
                </a14:m>
                <a:r>
                  <a:rPr lang="en-US" sz="1800" dirty="0"/>
                  <a:t>.</a:t>
                </a:r>
              </a:p>
              <a:p>
                <a:pPr marL="0" indent="0">
                  <a:buNone/>
                </a:pPr>
                <a:br>
                  <a:rPr lang="en-US" sz="1800" dirty="0"/>
                </a:br>
                <a:r>
                  <a:rPr lang="en-US" sz="1800" dirty="0"/>
                  <a:t>To validate the model, we must attempt a hypothesis test on the significance of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a:latin typeface="Cambria Math" panose="02040503050406030204" pitchFamily="18" charset="0"/>
                          </a:rPr>
                          <m:t>1</m:t>
                        </m:r>
                      </m:sub>
                    </m:sSub>
                    <m:r>
                      <a:rPr lang="en-US" sz="1800">
                        <a:latin typeface="Cambria Math" panose="02040503050406030204" pitchFamily="18" charset="0"/>
                      </a:rPr>
                      <m:t>.</m:t>
                    </m:r>
                  </m:oMath>
                </a14:m>
                <a:r>
                  <a:rPr lang="en-US" sz="1800" dirty="0"/>
                  <a:t> So, we have the following hypotheses:</a:t>
                </a:r>
              </a:p>
              <a:p>
                <a:pPr marL="0" indent="0">
                  <a:buNone/>
                </a:pPr>
                <a:r>
                  <a:rPr lang="en-US" sz="1800" dirty="0"/>
                  <a:t>	</a:t>
                </a:r>
              </a:p>
              <a:p>
                <a:pPr marL="0" indent="0">
                  <a:buNone/>
                </a:pPr>
                <a:r>
                  <a:rPr lang="en-US" sz="1800" dirty="0"/>
                  <a:t>	H0: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a:latin typeface="Cambria Math" panose="02040503050406030204" pitchFamily="18" charset="0"/>
                          </a:rPr>
                          <m:t>1</m:t>
                        </m:r>
                      </m:sub>
                    </m:sSub>
                    <m:r>
                      <a:rPr lang="en-US" sz="1800">
                        <a:latin typeface="Cambria Math" panose="02040503050406030204" pitchFamily="18" charset="0"/>
                      </a:rPr>
                      <m:t>=0; </m:t>
                    </m:r>
                  </m:oMath>
                </a14:m>
                <a:r>
                  <a:rPr lang="en-US" sz="1800" dirty="0"/>
                  <a:t>In other words the predictor X is not significant for our model.</a:t>
                </a:r>
              </a:p>
              <a:p>
                <a:pPr marL="0" indent="0">
                  <a:buNone/>
                </a:pPr>
                <a:r>
                  <a:rPr lang="en-US" sz="1800" dirty="0"/>
                  <a:t>	H1: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a:latin typeface="Cambria Math" panose="02040503050406030204" pitchFamily="18" charset="0"/>
                          </a:rPr>
                          <m:t>1</m:t>
                        </m:r>
                      </m:sub>
                    </m:sSub>
                    <m:r>
                      <a:rPr lang="en-US" sz="1800">
                        <a:latin typeface="Cambria Math" panose="02040503050406030204" pitchFamily="18" charset="0"/>
                      </a:rPr>
                      <m:t>≠0;</m:t>
                    </m:r>
                  </m:oMath>
                </a14:m>
                <a:r>
                  <a:rPr lang="en-US" sz="1800" dirty="0"/>
                  <a:t> In other words the predictor </a:t>
                </a:r>
                <a14:m>
                  <m:oMath xmlns:m="http://schemas.openxmlformats.org/officeDocument/2006/math">
                    <m:r>
                      <a:rPr lang="en-US" sz="1800" i="1">
                        <a:latin typeface="Cambria Math" panose="02040503050406030204" pitchFamily="18" charset="0"/>
                      </a:rPr>
                      <m:t>𝑋</m:t>
                    </m:r>
                    <m:r>
                      <a:rPr lang="en-US" sz="1800">
                        <a:latin typeface="Cambria Math" panose="02040503050406030204" pitchFamily="18" charset="0"/>
                      </a:rPr>
                      <m:t> </m:t>
                    </m:r>
                  </m:oMath>
                </a14:m>
                <a:r>
                  <a:rPr lang="en-US" sz="1800" dirty="0"/>
                  <a:t>is significant for our model.</a:t>
                </a:r>
              </a:p>
              <a:p>
                <a:pPr marL="0" indent="0">
                  <a:buNone/>
                </a:pPr>
                <a:r>
                  <a:rPr lang="en-US" sz="1800" dirty="0"/>
                  <a:t> </a:t>
                </a:r>
              </a:p>
              <a:p>
                <a:pPr marL="0" indent="0">
                  <a:buNone/>
                </a:pPr>
                <a:r>
                  <a:rPr lang="en-US" sz="1800" dirty="0"/>
                  <a:t>	The test is concluded as usual, by comparing the p-value with the significance level α=0.05. (Hyeoun,2013)</a:t>
                </a:r>
              </a:p>
              <a:p>
                <a:endParaRPr lang="en-US" dirty="0">
                  <a:latin typeface="Segoe UI" panose="020B0502040204020203" pitchFamily="34" charset="0"/>
                  <a:cs typeface="Segoe UI" panose="020B0502040204020203" pitchFamily="34" charset="0"/>
                </a:endParaRPr>
              </a:p>
            </p:txBody>
          </p:sp>
        </mc:Choice>
        <mc:Fallback>
          <p:sp>
            <p:nvSpPr>
              <p:cNvPr id="6" name="Content Placeholder 5">
                <a:extLst>
                  <a:ext uri="{FF2B5EF4-FFF2-40B4-BE49-F238E27FC236}">
                    <a16:creationId xmlns:a16="http://schemas.microsoft.com/office/drawing/2014/main" id="{C856D755-2374-40B4-B692-603C5E927388}"/>
                  </a:ext>
                </a:extLst>
              </p:cNvPr>
              <p:cNvSpPr>
                <a:spLocks noGrp="1" noRot="1" noChangeAspect="1" noMove="1" noResize="1" noEditPoints="1" noAdjustHandles="1" noChangeArrowheads="1" noChangeShapeType="1" noTextEdit="1"/>
              </p:cNvSpPr>
              <p:nvPr>
                <p:ph idx="1"/>
              </p:nvPr>
            </p:nvSpPr>
            <p:spPr>
              <a:xfrm>
                <a:off x="2407138" y="1944806"/>
                <a:ext cx="9459620" cy="4096857"/>
              </a:xfrm>
              <a:blipFill>
                <a:blip r:embed="rId7"/>
                <a:stretch>
                  <a:fillRect l="-580" t="-1935" r="-258"/>
                </a:stretch>
              </a:blipFill>
            </p:spPr>
            <p:txBody>
              <a:bodyPr/>
              <a:lstStyle/>
              <a:p>
                <a:r>
                  <a:rPr lang="en-US">
                    <a:noFill/>
                  </a:rPr>
                  <a:t> </a:t>
                </a:r>
              </a:p>
            </p:txBody>
          </p:sp>
        </mc:Fallback>
      </mc:AlternateContent>
      <p:pic>
        <p:nvPicPr>
          <p:cNvPr id="9" name="Audio 8">
            <a:hlinkClick r:id="" action="ppaction://media"/>
            <a:extLst>
              <a:ext uri="{FF2B5EF4-FFF2-40B4-BE49-F238E27FC236}">
                <a16:creationId xmlns:a16="http://schemas.microsoft.com/office/drawing/2014/main" id="{B10CB558-DCB6-42B7-A7B2-A3739E46B89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814480532"/>
      </p:ext>
    </p:extLst>
  </p:cSld>
  <p:clrMapOvr>
    <a:masterClrMapping/>
  </p:clrMapOvr>
  <mc:AlternateContent xmlns:mc="http://schemas.openxmlformats.org/markup-compatibility/2006">
    <mc:Choice xmlns:p14="http://schemas.microsoft.com/office/powerpoint/2010/main" Requires="p14">
      <p:transition spd="slow" p14:dur="2000" advTm="45997"/>
    </mc:Choice>
    <mc:Fallback>
      <p:transition spd="slow" advTm="45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Blackboard">
            <a:extLst>
              <a:ext uri="{FF2B5EF4-FFF2-40B4-BE49-F238E27FC236}">
                <a16:creationId xmlns:a16="http://schemas.microsoft.com/office/drawing/2014/main" id="{A4298283-DDB8-4365-95A1-90935E16BE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sp>
        <p:nvSpPr>
          <p:cNvPr id="2" name="Title 1">
            <a:extLst>
              <a:ext uri="{FF2B5EF4-FFF2-40B4-BE49-F238E27FC236}">
                <a16:creationId xmlns:a16="http://schemas.microsoft.com/office/drawing/2014/main" id="{DD648CF1-C72A-4313-8FC7-BF6DD4642AFE}"/>
              </a:ext>
            </a:extLst>
          </p:cNvPr>
          <p:cNvSpPr>
            <a:spLocks noGrp="1"/>
          </p:cNvSpPr>
          <p:nvPr>
            <p:ph type="title"/>
          </p:nvPr>
        </p:nvSpPr>
        <p:spPr>
          <a:xfrm>
            <a:off x="1292076" y="816337"/>
            <a:ext cx="6937524" cy="1097280"/>
          </a:xfrm>
        </p:spPr>
        <p:txBody>
          <a:bodyPr anchor="ctr">
            <a:normAutofit/>
          </a:bodyPr>
          <a:lstStyle/>
          <a:p>
            <a:r>
              <a:rPr lang="en-US" dirty="0">
                <a:latin typeface="Franklin Gothic Book" panose="020B0503020102020204" pitchFamily="34" charset="0"/>
                <a:cs typeface="Segoe UI" panose="020B0502040204020203" pitchFamily="34" charset="0"/>
              </a:rPr>
              <a:t>Method (SAS Code) </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856D755-2374-40B4-B692-603C5E927388}"/>
                  </a:ext>
                </a:extLst>
              </p:cNvPr>
              <p:cNvSpPr>
                <a:spLocks noGrp="1"/>
              </p:cNvSpPr>
              <p:nvPr>
                <p:ph idx="1"/>
              </p:nvPr>
            </p:nvSpPr>
            <p:spPr>
              <a:xfrm>
                <a:off x="2407138" y="1944807"/>
                <a:ext cx="9459620" cy="3664424"/>
              </a:xfrm>
            </p:spPr>
            <p:txBody>
              <a:bodyPr vert="horz" lIns="91440" tIns="45720" rIns="91440" bIns="45720" rtlCol="0" anchor="t">
                <a:normAutofit/>
              </a:bodyPr>
              <a:lstStyle/>
              <a:p>
                <a:pPr marL="0" indent="0">
                  <a:buNone/>
                </a:pPr>
                <a:r>
                  <a:rPr lang="en-US" sz="1800" dirty="0"/>
                  <a:t>proc logistic descending data=WORK.IMPORT;</a:t>
                </a:r>
              </a:p>
              <a:p>
                <a:pPr marL="0" indent="0">
                  <a:buNone/>
                </a:pPr>
                <a:r>
                  <a:rPr lang="en-US" sz="1800" dirty="0"/>
                  <a:t>		model churn=age;</a:t>
                </a:r>
              </a:p>
              <a:p>
                <a:pPr marL="0" indent="0">
                  <a:buNone/>
                </a:pPr>
                <a:r>
                  <a:rPr lang="en-US" sz="1800" dirty="0"/>
                  <a:t>		run; </a:t>
                </a:r>
              </a:p>
              <a:p>
                <a:pPr marL="0" indent="0">
                  <a:buNone/>
                </a:pPr>
                <a:r>
                  <a:rPr lang="en-US" sz="1800" dirty="0"/>
                  <a:t>We will perform the following test on the significance of our predictor </a:t>
                </a:r>
                <a:r>
                  <a:rPr lang="en-US" sz="1800" i="1" dirty="0"/>
                  <a:t>Age</a:t>
                </a:r>
                <a:r>
                  <a:rPr lang="en-US" sz="1800" dirty="0"/>
                  <a:t>:</a:t>
                </a:r>
              </a:p>
              <a:p>
                <a:pPr marL="0" indent="0">
                  <a:buNone/>
                </a:pPr>
                <a:r>
                  <a:rPr lang="en-US" sz="1800" dirty="0"/>
                  <a:t>H0: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oMath>
                </a14:m>
                <a:r>
                  <a:rPr lang="en-US" sz="1800" dirty="0"/>
                  <a:t>=0; in other words, Age is not a significant predictor.</a:t>
                </a:r>
              </a:p>
              <a:p>
                <a:pPr marL="0" indent="0">
                  <a:buNone/>
                </a:pPr>
                <a:r>
                  <a:rPr lang="en-US" sz="1800" dirty="0"/>
                  <a:t>H1: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𝛽</m:t>
                        </m:r>
                      </m:e>
                      <m:sub>
                        <m:r>
                          <a:rPr lang="en-US" sz="1800" i="1">
                            <a:latin typeface="Cambria Math" panose="02040503050406030204" pitchFamily="18" charset="0"/>
                          </a:rPr>
                          <m:t>1</m:t>
                        </m:r>
                      </m:sub>
                    </m:sSub>
                    <m:r>
                      <a:rPr lang="en-US" sz="1800" i="1">
                        <a:latin typeface="Cambria Math" panose="02040503050406030204" pitchFamily="18" charset="0"/>
                      </a:rPr>
                      <m:t>≠0</m:t>
                    </m:r>
                  </m:oMath>
                </a14:m>
                <a:r>
                  <a:rPr lang="en-US" sz="1800" dirty="0"/>
                  <a:t>; in other words, Age is a significant predictor.</a:t>
                </a:r>
              </a:p>
              <a:p>
                <a:pPr marL="0" indent="0">
                  <a:buNone/>
                </a:pPr>
                <a:r>
                  <a:rPr lang="en-US" sz="1800" dirty="0"/>
                  <a:t>I  must conclude the test using the </a:t>
                </a:r>
                <a:r>
                  <a:rPr lang="en-US" sz="1800" i="1" dirty="0"/>
                  <a:t>p</a:t>
                </a:r>
                <a:r>
                  <a:rPr lang="en-US" sz="1800" dirty="0"/>
                  <a:t>-value indicated in the column called </a:t>
                </a:r>
                <a:r>
                  <a:rPr lang="en-US" sz="1800" dirty="0" err="1"/>
                  <a:t>Pr</a:t>
                </a:r>
                <a:r>
                  <a:rPr lang="en-US" sz="1800" dirty="0"/>
                  <a:t>&gt;</a:t>
                </a:r>
                <a:r>
                  <a:rPr lang="en-US" sz="1800" dirty="0" err="1"/>
                  <a:t>ChiSq</a:t>
                </a:r>
                <a:r>
                  <a:rPr lang="en-US" sz="1800" dirty="0"/>
                  <a:t> in SAS. If the </a:t>
                </a:r>
                <a:r>
                  <a:rPr lang="en-US" sz="1800" i="1" dirty="0"/>
                  <a:t>p</a:t>
                </a:r>
                <a:r>
                  <a:rPr lang="en-US" sz="1800" dirty="0"/>
                  <a:t>-value is less than the significance level α=0.05, then we reject the null hypothesis, that means , age is a significant predictor . (Alan &amp; Wayne. 2016.) .</a:t>
                </a:r>
              </a:p>
              <a:p>
                <a:endParaRPr lang="en-US" dirty="0">
                  <a:latin typeface="Segoe UI" panose="020B0502040204020203" pitchFamily="34" charset="0"/>
                  <a:cs typeface="Segoe UI" panose="020B0502040204020203" pitchFamily="34" charset="0"/>
                </a:endParaRPr>
              </a:p>
            </p:txBody>
          </p:sp>
        </mc:Choice>
        <mc:Fallback>
          <p:sp>
            <p:nvSpPr>
              <p:cNvPr id="6" name="Content Placeholder 5">
                <a:extLst>
                  <a:ext uri="{FF2B5EF4-FFF2-40B4-BE49-F238E27FC236}">
                    <a16:creationId xmlns:a16="http://schemas.microsoft.com/office/drawing/2014/main" id="{C856D755-2374-40B4-B692-603C5E927388}"/>
                  </a:ext>
                </a:extLst>
              </p:cNvPr>
              <p:cNvSpPr>
                <a:spLocks noGrp="1" noRot="1" noChangeAspect="1" noMove="1" noResize="1" noEditPoints="1" noAdjustHandles="1" noChangeArrowheads="1" noChangeShapeType="1" noTextEdit="1"/>
              </p:cNvSpPr>
              <p:nvPr>
                <p:ph idx="1"/>
              </p:nvPr>
            </p:nvSpPr>
            <p:spPr>
              <a:xfrm>
                <a:off x="2407138" y="1944807"/>
                <a:ext cx="9459620" cy="3664424"/>
              </a:xfrm>
              <a:blipFill>
                <a:blip r:embed="rId7"/>
                <a:stretch>
                  <a:fillRect l="-580" t="-1498"/>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5EA77B6C-342F-4375-AB86-AD554D270C0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685961363"/>
      </p:ext>
    </p:extLst>
  </p:cSld>
  <p:clrMapOvr>
    <a:masterClrMapping/>
  </p:clrMapOvr>
  <mc:AlternateContent xmlns:mc="http://schemas.openxmlformats.org/markup-compatibility/2006">
    <mc:Choice xmlns:p14="http://schemas.microsoft.com/office/powerpoint/2010/main" Requires="p14">
      <p:transition spd="slow" p14:dur="2000" advTm="62119"/>
    </mc:Choice>
    <mc:Fallback>
      <p:transition spd="slow" advTm="62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C48E-E555-45AC-A1E7-B782D523C17B}"/>
              </a:ext>
            </a:extLst>
          </p:cNvPr>
          <p:cNvSpPr>
            <a:spLocks noGrp="1"/>
          </p:cNvSpPr>
          <p:nvPr>
            <p:ph type="title"/>
          </p:nvPr>
        </p:nvSpPr>
        <p:spPr/>
        <p:txBody>
          <a:bodyPr/>
          <a:lstStyle/>
          <a:p>
            <a:r>
              <a:rPr lang="en-US" dirty="0"/>
              <a:t>Method (SAS Code Output)</a:t>
            </a:r>
          </a:p>
        </p:txBody>
      </p:sp>
      <p:sp>
        <p:nvSpPr>
          <p:cNvPr id="3" name="Content Placeholder 2">
            <a:extLst>
              <a:ext uri="{FF2B5EF4-FFF2-40B4-BE49-F238E27FC236}">
                <a16:creationId xmlns:a16="http://schemas.microsoft.com/office/drawing/2014/main" id="{DC3F9768-812D-4AA5-8F79-CBF459DA14E8}"/>
              </a:ext>
            </a:extLst>
          </p:cNvPr>
          <p:cNvSpPr>
            <a:spLocks noGrp="1"/>
          </p:cNvSpPr>
          <p:nvPr>
            <p:ph idx="1"/>
          </p:nvPr>
        </p:nvSpPr>
        <p:spPr>
          <a:xfrm>
            <a:off x="838200" y="1825624"/>
            <a:ext cx="10515600" cy="4895897"/>
          </a:xfrm>
        </p:spPr>
        <p:txBody>
          <a:bodyPr>
            <a:normAutofit/>
          </a:bodyPr>
          <a:lstStyle/>
          <a:p>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Here  p value (</a:t>
            </a:r>
            <a:r>
              <a:rPr lang="en-US" dirty="0" err="1"/>
              <a:t>Pr</a:t>
            </a:r>
            <a:r>
              <a:rPr lang="en-US" dirty="0"/>
              <a:t>&gt;</a:t>
            </a:r>
            <a:r>
              <a:rPr lang="en-US" dirty="0" err="1"/>
              <a:t>ChiSq</a:t>
            </a:r>
            <a:r>
              <a:rPr lang="en-US" dirty="0"/>
              <a:t>)  value is &lt;.0001 which is  less than significant level of 0.05. As we know ,if p value is less than significant level α=0.05 , we can reject the null hypothesis. . (Alan &amp; Wayne. 2016.) .</a:t>
            </a:r>
          </a:p>
          <a:p>
            <a:pPr marL="0" indent="0">
              <a:buNone/>
            </a:pPr>
            <a:endParaRPr lang="en-US" dirty="0"/>
          </a:p>
        </p:txBody>
      </p:sp>
      <p:graphicFrame>
        <p:nvGraphicFramePr>
          <p:cNvPr id="6" name="Table 5">
            <a:extLst>
              <a:ext uri="{FF2B5EF4-FFF2-40B4-BE49-F238E27FC236}">
                <a16:creationId xmlns:a16="http://schemas.microsoft.com/office/drawing/2014/main" id="{C9577154-5F21-4372-98A4-2A60A3FFB9A2}"/>
              </a:ext>
            </a:extLst>
          </p:cNvPr>
          <p:cNvGraphicFramePr>
            <a:graphicFrameLocks noGrp="1"/>
          </p:cNvGraphicFramePr>
          <p:nvPr>
            <p:extLst>
              <p:ext uri="{D42A27DB-BD31-4B8C-83A1-F6EECF244321}">
                <p14:modId xmlns:p14="http://schemas.microsoft.com/office/powerpoint/2010/main" val="1534693253"/>
              </p:ext>
            </p:extLst>
          </p:nvPr>
        </p:nvGraphicFramePr>
        <p:xfrm>
          <a:off x="838200" y="2545307"/>
          <a:ext cx="8967716" cy="2668367"/>
        </p:xfrm>
        <a:graphic>
          <a:graphicData uri="http://schemas.openxmlformats.org/drawingml/2006/table">
            <a:tbl>
              <a:tblPr firstRow="1" firstCol="1" bandRow="1">
                <a:tableStyleId>{5C22544A-7EE6-4342-B048-85BDC9FD1C3A}</a:tableStyleId>
              </a:tblPr>
              <a:tblGrid>
                <a:gridCol w="1710673">
                  <a:extLst>
                    <a:ext uri="{9D8B030D-6E8A-4147-A177-3AD203B41FA5}">
                      <a16:colId xmlns:a16="http://schemas.microsoft.com/office/drawing/2014/main" val="2066427176"/>
                    </a:ext>
                  </a:extLst>
                </a:gridCol>
                <a:gridCol w="627444">
                  <a:extLst>
                    <a:ext uri="{9D8B030D-6E8A-4147-A177-3AD203B41FA5}">
                      <a16:colId xmlns:a16="http://schemas.microsoft.com/office/drawing/2014/main" val="3241165792"/>
                    </a:ext>
                  </a:extLst>
                </a:gridCol>
                <a:gridCol w="1438386">
                  <a:extLst>
                    <a:ext uri="{9D8B030D-6E8A-4147-A177-3AD203B41FA5}">
                      <a16:colId xmlns:a16="http://schemas.microsoft.com/office/drawing/2014/main" val="3651077777"/>
                    </a:ext>
                  </a:extLst>
                </a:gridCol>
                <a:gridCol w="1513858">
                  <a:extLst>
                    <a:ext uri="{9D8B030D-6E8A-4147-A177-3AD203B41FA5}">
                      <a16:colId xmlns:a16="http://schemas.microsoft.com/office/drawing/2014/main" val="1234074437"/>
                    </a:ext>
                  </a:extLst>
                </a:gridCol>
                <a:gridCol w="1906009">
                  <a:extLst>
                    <a:ext uri="{9D8B030D-6E8A-4147-A177-3AD203B41FA5}">
                      <a16:colId xmlns:a16="http://schemas.microsoft.com/office/drawing/2014/main" val="1770817529"/>
                    </a:ext>
                  </a:extLst>
                </a:gridCol>
                <a:gridCol w="1771346">
                  <a:extLst>
                    <a:ext uri="{9D8B030D-6E8A-4147-A177-3AD203B41FA5}">
                      <a16:colId xmlns:a16="http://schemas.microsoft.com/office/drawing/2014/main" val="3716944799"/>
                    </a:ext>
                  </a:extLst>
                </a:gridCol>
              </a:tblGrid>
              <a:tr h="798394">
                <a:tc gridSpan="6">
                  <a:txBody>
                    <a:bodyPr/>
                    <a:lstStyle/>
                    <a:p>
                      <a:pPr marL="0" marR="0" algn="ctr">
                        <a:lnSpc>
                          <a:spcPct val="106000"/>
                        </a:lnSpc>
                        <a:spcBef>
                          <a:spcPts val="300"/>
                        </a:spcBef>
                        <a:spcAft>
                          <a:spcPts val="300"/>
                        </a:spcAft>
                      </a:pPr>
                      <a:r>
                        <a:rPr lang="en-US" sz="2400" dirty="0">
                          <a:effectLst/>
                        </a:rPr>
                        <a:t>Analysis of Maximum Likelihood Estimates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1951556"/>
                  </a:ext>
                </a:extLst>
              </a:tr>
              <a:tr h="682159">
                <a:tc>
                  <a:txBody>
                    <a:bodyPr/>
                    <a:lstStyle/>
                    <a:p>
                      <a:pPr marL="0" marR="0">
                        <a:lnSpc>
                          <a:spcPct val="106000"/>
                        </a:lnSpc>
                        <a:spcBef>
                          <a:spcPts val="300"/>
                        </a:spcBef>
                        <a:spcAft>
                          <a:spcPts val="300"/>
                        </a:spcAft>
                      </a:pPr>
                      <a:r>
                        <a:rPr lang="en-US" sz="1100">
                          <a:effectLst/>
                        </a:rPr>
                        <a:t>Parameter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a:txBody>
                    <a:bodyPr/>
                    <a:lstStyle/>
                    <a:p>
                      <a:pPr marL="0" marR="0" algn="r">
                        <a:lnSpc>
                          <a:spcPct val="106000"/>
                        </a:lnSpc>
                        <a:spcBef>
                          <a:spcPts val="300"/>
                        </a:spcBef>
                        <a:spcAft>
                          <a:spcPts val="300"/>
                        </a:spcAft>
                      </a:pPr>
                      <a:r>
                        <a:rPr lang="en-US" sz="1100">
                          <a:effectLst/>
                        </a:rPr>
                        <a:t>DF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a:txBody>
                    <a:bodyPr/>
                    <a:lstStyle/>
                    <a:p>
                      <a:pPr marL="0" marR="0" algn="r">
                        <a:lnSpc>
                          <a:spcPct val="106000"/>
                        </a:lnSpc>
                        <a:spcBef>
                          <a:spcPts val="300"/>
                        </a:spcBef>
                        <a:spcAft>
                          <a:spcPts val="300"/>
                        </a:spcAft>
                      </a:pPr>
                      <a:r>
                        <a:rPr lang="en-US" sz="1100">
                          <a:effectLst/>
                        </a:rPr>
                        <a:t>Estimate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a:txBody>
                    <a:bodyPr/>
                    <a:lstStyle/>
                    <a:p>
                      <a:pPr marL="0" marR="0" algn="r">
                        <a:lnSpc>
                          <a:spcPct val="106000"/>
                        </a:lnSpc>
                        <a:spcBef>
                          <a:spcPts val="300"/>
                        </a:spcBef>
                        <a:spcAft>
                          <a:spcPts val="300"/>
                        </a:spcAft>
                      </a:pPr>
                      <a:r>
                        <a:rPr lang="en-US" sz="1100">
                          <a:effectLst/>
                        </a:rPr>
                        <a:t>Standard</a:t>
                      </a:r>
                      <a:br>
                        <a:rPr lang="en-US" sz="1100">
                          <a:effectLst/>
                        </a:rPr>
                      </a:br>
                      <a:r>
                        <a:rPr lang="en-US" sz="1100">
                          <a:effectLst/>
                        </a:rPr>
                        <a:t>Error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a:txBody>
                    <a:bodyPr/>
                    <a:lstStyle/>
                    <a:p>
                      <a:pPr marL="0" marR="0" algn="r">
                        <a:lnSpc>
                          <a:spcPct val="106000"/>
                        </a:lnSpc>
                        <a:spcBef>
                          <a:spcPts val="300"/>
                        </a:spcBef>
                        <a:spcAft>
                          <a:spcPts val="300"/>
                        </a:spcAft>
                      </a:pPr>
                      <a:r>
                        <a:rPr lang="en-US" sz="1100">
                          <a:effectLst/>
                        </a:rPr>
                        <a:t>Wald</a:t>
                      </a:r>
                      <a:br>
                        <a:rPr lang="en-US" sz="1100">
                          <a:effectLst/>
                        </a:rPr>
                      </a:br>
                      <a:r>
                        <a:rPr lang="en-US" sz="1100">
                          <a:effectLst/>
                        </a:rPr>
                        <a:t>Chi-Square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tc>
                  <a:txBody>
                    <a:bodyPr/>
                    <a:lstStyle/>
                    <a:p>
                      <a:pPr marL="0" marR="0" algn="r">
                        <a:lnSpc>
                          <a:spcPct val="106000"/>
                        </a:lnSpc>
                        <a:spcBef>
                          <a:spcPts val="300"/>
                        </a:spcBef>
                        <a:spcAft>
                          <a:spcPts val="300"/>
                        </a:spcAft>
                      </a:pPr>
                      <a:r>
                        <a:rPr lang="en-US" sz="1100">
                          <a:effectLst/>
                        </a:rPr>
                        <a:t>Pr &gt; ChiSq</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nchor="b"/>
                </a:tc>
                <a:extLst>
                  <a:ext uri="{0D108BD9-81ED-4DB2-BD59-A6C34878D82A}">
                    <a16:rowId xmlns:a16="http://schemas.microsoft.com/office/drawing/2014/main" val="2409134481"/>
                  </a:ext>
                </a:extLst>
              </a:tr>
              <a:tr h="593907">
                <a:tc>
                  <a:txBody>
                    <a:bodyPr/>
                    <a:lstStyle/>
                    <a:p>
                      <a:pPr marL="0" marR="0">
                        <a:lnSpc>
                          <a:spcPct val="106000"/>
                        </a:lnSpc>
                        <a:spcBef>
                          <a:spcPts val="300"/>
                        </a:spcBef>
                        <a:spcAft>
                          <a:spcPts val="300"/>
                        </a:spcAft>
                      </a:pPr>
                      <a:r>
                        <a:rPr lang="en-US" sz="1100">
                          <a:effectLst/>
                        </a:rPr>
                        <a:t>Intercept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r">
                        <a:lnSpc>
                          <a:spcPct val="106000"/>
                        </a:lnSpc>
                        <a:spcBef>
                          <a:spcPts val="300"/>
                        </a:spcBef>
                        <a:spcAft>
                          <a:spcPts val="30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r">
                        <a:lnSpc>
                          <a:spcPct val="106000"/>
                        </a:lnSpc>
                        <a:spcBef>
                          <a:spcPts val="300"/>
                        </a:spcBef>
                        <a:spcAft>
                          <a:spcPts val="300"/>
                        </a:spcAft>
                      </a:pPr>
                      <a:r>
                        <a:rPr lang="en-US" sz="1100">
                          <a:effectLst/>
                        </a:rPr>
                        <a:t>1.0424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r">
                        <a:lnSpc>
                          <a:spcPct val="106000"/>
                        </a:lnSpc>
                        <a:spcBef>
                          <a:spcPts val="300"/>
                        </a:spcBef>
                        <a:spcAft>
                          <a:spcPts val="300"/>
                        </a:spcAft>
                      </a:pPr>
                      <a:r>
                        <a:rPr lang="en-US" sz="1100">
                          <a:effectLst/>
                        </a:rPr>
                        <a:t>0.2599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r">
                        <a:lnSpc>
                          <a:spcPct val="106000"/>
                        </a:lnSpc>
                        <a:spcBef>
                          <a:spcPts val="300"/>
                        </a:spcBef>
                        <a:spcAft>
                          <a:spcPts val="300"/>
                        </a:spcAft>
                      </a:pPr>
                      <a:r>
                        <a:rPr lang="en-US" sz="1100">
                          <a:effectLst/>
                        </a:rPr>
                        <a:t>16.0912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r">
                        <a:lnSpc>
                          <a:spcPct val="106000"/>
                        </a:lnSpc>
                        <a:spcBef>
                          <a:spcPts val="300"/>
                        </a:spcBef>
                        <a:spcAft>
                          <a:spcPts val="300"/>
                        </a:spcAft>
                      </a:pPr>
                      <a:r>
                        <a:rPr lang="en-US" sz="1100">
                          <a:effectLst/>
                        </a:rPr>
                        <a:t>&lt;.0001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val="2080589245"/>
                  </a:ext>
                </a:extLst>
              </a:tr>
              <a:tr h="593907">
                <a:tc>
                  <a:txBody>
                    <a:bodyPr/>
                    <a:lstStyle/>
                    <a:p>
                      <a:pPr marL="0" marR="0">
                        <a:lnSpc>
                          <a:spcPct val="106000"/>
                        </a:lnSpc>
                        <a:spcBef>
                          <a:spcPts val="300"/>
                        </a:spcBef>
                        <a:spcAft>
                          <a:spcPts val="300"/>
                        </a:spcAft>
                      </a:pPr>
                      <a:r>
                        <a:rPr lang="en-US" sz="1100">
                          <a:effectLst/>
                        </a:rPr>
                        <a:t>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r">
                        <a:lnSpc>
                          <a:spcPct val="106000"/>
                        </a:lnSpc>
                        <a:spcBef>
                          <a:spcPts val="300"/>
                        </a:spcBef>
                        <a:spcAft>
                          <a:spcPts val="30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r">
                        <a:lnSpc>
                          <a:spcPct val="106000"/>
                        </a:lnSpc>
                        <a:spcBef>
                          <a:spcPts val="300"/>
                        </a:spcBef>
                        <a:spcAft>
                          <a:spcPts val="300"/>
                        </a:spcAft>
                      </a:pPr>
                      <a:r>
                        <a:rPr lang="en-US" sz="1100" dirty="0">
                          <a:effectLst/>
                        </a:rPr>
                        <a:t>-0.0505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r">
                        <a:lnSpc>
                          <a:spcPct val="106000"/>
                        </a:lnSpc>
                        <a:spcBef>
                          <a:spcPts val="300"/>
                        </a:spcBef>
                        <a:spcAft>
                          <a:spcPts val="300"/>
                        </a:spcAft>
                      </a:pPr>
                      <a:r>
                        <a:rPr lang="en-US" sz="1100" dirty="0">
                          <a:effectLst/>
                        </a:rPr>
                        <a:t>0.00652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r">
                        <a:lnSpc>
                          <a:spcPct val="106000"/>
                        </a:lnSpc>
                        <a:spcBef>
                          <a:spcPts val="300"/>
                        </a:spcBef>
                        <a:spcAft>
                          <a:spcPts val="300"/>
                        </a:spcAft>
                      </a:pPr>
                      <a:r>
                        <a:rPr lang="en-US" sz="1100">
                          <a:effectLst/>
                        </a:rPr>
                        <a:t>60.0945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tc>
                  <a:txBody>
                    <a:bodyPr/>
                    <a:lstStyle/>
                    <a:p>
                      <a:pPr marL="0" marR="0" algn="r">
                        <a:lnSpc>
                          <a:spcPct val="106000"/>
                        </a:lnSpc>
                        <a:spcBef>
                          <a:spcPts val="300"/>
                        </a:spcBef>
                        <a:spcAft>
                          <a:spcPts val="300"/>
                        </a:spcAft>
                      </a:pPr>
                      <a:r>
                        <a:rPr lang="en-US" sz="1100" dirty="0">
                          <a:effectLst/>
                        </a:rPr>
                        <a:t>&lt;.0001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0" marB="0"/>
                </a:tc>
                <a:extLst>
                  <a:ext uri="{0D108BD9-81ED-4DB2-BD59-A6C34878D82A}">
                    <a16:rowId xmlns:a16="http://schemas.microsoft.com/office/drawing/2014/main" val="3091272380"/>
                  </a:ext>
                </a:extLst>
              </a:tr>
            </a:tbl>
          </a:graphicData>
        </a:graphic>
      </p:graphicFrame>
      <p:pic>
        <p:nvPicPr>
          <p:cNvPr id="8" name="Audio 7">
            <a:hlinkClick r:id="" action="ppaction://media"/>
            <a:extLst>
              <a:ext uri="{FF2B5EF4-FFF2-40B4-BE49-F238E27FC236}">
                <a16:creationId xmlns:a16="http://schemas.microsoft.com/office/drawing/2014/main" id="{A401FD74-E86C-4739-9077-AEAAC22787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635154319"/>
      </p:ext>
    </p:extLst>
  </p:cSld>
  <p:clrMapOvr>
    <a:masterClrMapping/>
  </p:clrMapOvr>
  <mc:AlternateContent xmlns:mc="http://schemas.openxmlformats.org/markup-compatibility/2006">
    <mc:Choice xmlns:p14="http://schemas.microsoft.com/office/powerpoint/2010/main" Requires="p14">
      <p:transition spd="slow" p14:dur="2000" advTm="32730"/>
    </mc:Choice>
    <mc:Fallback>
      <p:transition spd="slow" advTm="32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CEF4-01D3-4AF7-9E84-F43030ACA972}"/>
              </a:ext>
            </a:extLst>
          </p:cNvPr>
          <p:cNvSpPr>
            <a:spLocks noGrp="1"/>
          </p:cNvSpPr>
          <p:nvPr>
            <p:ph type="title"/>
          </p:nvPr>
        </p:nvSpPr>
        <p:spPr>
          <a:xfrm>
            <a:off x="940205" y="816337"/>
            <a:ext cx="5406902" cy="963582"/>
          </a:xfrm>
        </p:spPr>
        <p:txBody>
          <a:bodyPr anchor="ctr">
            <a:normAutofit/>
          </a:bodyPr>
          <a:lstStyle/>
          <a:p>
            <a:r>
              <a:rPr lang="en-US" dirty="0">
                <a:latin typeface="Franklin Gothic Book" panose="020B0503020102020204" pitchFamily="34" charset="0"/>
                <a:cs typeface="Segoe UI" panose="020B0502040204020203" pitchFamily="34" charset="0"/>
              </a:rPr>
              <a:t>Conclusion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EFD88C-EC41-4850-9D1D-676D6AEE0358}"/>
                  </a:ext>
                </a:extLst>
              </p:cNvPr>
              <p:cNvSpPr>
                <a:spLocks noGrp="1"/>
              </p:cNvSpPr>
              <p:nvPr>
                <p:ph idx="1"/>
              </p:nvPr>
            </p:nvSpPr>
            <p:spPr>
              <a:xfrm>
                <a:off x="1827309" y="1779918"/>
                <a:ext cx="9984827" cy="4177329"/>
              </a:xfrm>
            </p:spPr>
            <p:txBody>
              <a:bodyPr vert="horz" lIns="91440" tIns="45720" rIns="91440" bIns="45720" rtlCol="0" anchor="t">
                <a:normAutofit/>
              </a:bodyPr>
              <a:lstStyle/>
              <a:p>
                <a:pPr marL="0" indent="0">
                  <a:buNone/>
                </a:pPr>
                <a:r>
                  <a:rPr lang="en-US" sz="2000" dirty="0"/>
                  <a:t>We will perform the following test on the significance of our predictor </a:t>
                </a:r>
                <a:r>
                  <a:rPr lang="en-US" sz="2000" i="1" dirty="0"/>
                  <a:t>Age</a:t>
                </a:r>
                <a:r>
                  <a:rPr lang="en-US" sz="2000" dirty="0"/>
                  <a:t>:</a:t>
                </a:r>
              </a:p>
              <a:p>
                <a:pPr marL="0" indent="0">
                  <a:buNone/>
                </a:pPr>
                <a:r>
                  <a:rPr lang="en-US" sz="2000" dirty="0"/>
                  <a:t>H0: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oMath>
                </a14:m>
                <a:r>
                  <a:rPr lang="en-US" sz="2000" dirty="0"/>
                  <a:t>=0; in other words, Age is not a significant predictor.</a:t>
                </a:r>
              </a:p>
              <a:p>
                <a:pPr marL="0" indent="0">
                  <a:buNone/>
                </a:pPr>
                <a:r>
                  <a:rPr lang="en-US" sz="2000" dirty="0"/>
                  <a:t>H1: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≠0</m:t>
                    </m:r>
                  </m:oMath>
                </a14:m>
                <a:r>
                  <a:rPr lang="en-US" sz="2000" dirty="0"/>
                  <a:t>; in other words, Age is a significant predictor.</a:t>
                </a:r>
              </a:p>
              <a:p>
                <a:pPr marL="0" indent="0">
                  <a:buNone/>
                </a:pPr>
                <a:r>
                  <a:rPr lang="en-US" sz="2000" dirty="0"/>
                  <a:t>I  must conclude the test using the </a:t>
                </a:r>
                <a:r>
                  <a:rPr lang="en-US" sz="2000" i="1" dirty="0"/>
                  <a:t>p</a:t>
                </a:r>
                <a:r>
                  <a:rPr lang="en-US" sz="2000" dirty="0"/>
                  <a:t>-value indicated in the column called </a:t>
                </a:r>
                <a:r>
                  <a:rPr lang="en-US" sz="2000" dirty="0" err="1"/>
                  <a:t>Pr</a:t>
                </a:r>
                <a:r>
                  <a:rPr lang="en-US" sz="2000" dirty="0"/>
                  <a:t>&gt;</a:t>
                </a:r>
                <a:r>
                  <a:rPr lang="en-US" sz="2000" dirty="0" err="1"/>
                  <a:t>ChiSq</a:t>
                </a:r>
                <a:r>
                  <a:rPr lang="en-US" sz="2000" dirty="0"/>
                  <a:t> in SAS. If the </a:t>
                </a:r>
                <a:r>
                  <a:rPr lang="en-US" sz="2000" i="1" dirty="0"/>
                  <a:t>p</a:t>
                </a:r>
                <a:r>
                  <a:rPr lang="en-US" sz="2000" dirty="0"/>
                  <a:t>-value is less than the significance level α=0.05, then we reject the null hypothesis, that means , age is a significant predictor .</a:t>
                </a:r>
              </a:p>
              <a:p>
                <a:pPr marL="0" indent="0">
                  <a:buNone/>
                </a:pPr>
                <a:endParaRPr lang="en-US" sz="2000" dirty="0"/>
              </a:p>
            </p:txBody>
          </p:sp>
        </mc:Choice>
        <mc:Fallback>
          <p:sp>
            <p:nvSpPr>
              <p:cNvPr id="3" name="Content Placeholder 2">
                <a:extLst>
                  <a:ext uri="{FF2B5EF4-FFF2-40B4-BE49-F238E27FC236}">
                    <a16:creationId xmlns:a16="http://schemas.microsoft.com/office/drawing/2014/main" id="{31EFD88C-EC41-4850-9D1D-676D6AEE0358}"/>
                  </a:ext>
                </a:extLst>
              </p:cNvPr>
              <p:cNvSpPr>
                <a:spLocks noGrp="1" noRot="1" noChangeAspect="1" noMove="1" noResize="1" noEditPoints="1" noAdjustHandles="1" noChangeArrowheads="1" noChangeShapeType="1" noTextEdit="1"/>
              </p:cNvSpPr>
              <p:nvPr>
                <p:ph idx="1"/>
              </p:nvPr>
            </p:nvSpPr>
            <p:spPr>
              <a:xfrm>
                <a:off x="1827309" y="1779918"/>
                <a:ext cx="9984827" cy="4177329"/>
              </a:xfrm>
              <a:blipFill>
                <a:blip r:embed="rId5"/>
                <a:stretch>
                  <a:fillRect l="-672" t="-1606"/>
                </a:stretch>
              </a:blipFill>
            </p:spPr>
            <p:txBody>
              <a:bodyPr/>
              <a:lstStyle/>
              <a:p>
                <a:r>
                  <a:rPr lang="en-US">
                    <a:noFill/>
                  </a:rPr>
                  <a:t> </a:t>
                </a:r>
              </a:p>
            </p:txBody>
          </p:sp>
        </mc:Fallback>
      </mc:AlternateContent>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200" y="2880360"/>
            <a:ext cx="1097280" cy="1097280"/>
          </a:xfrm>
          <a:prstGeom prst="rect">
            <a:avLst/>
          </a:prstGeom>
        </p:spPr>
      </p:pic>
      <p:pic>
        <p:nvPicPr>
          <p:cNvPr id="8" name="Graphic 7">
            <a:extLst>
              <a:ext uri="{FF2B5EF4-FFF2-40B4-BE49-F238E27FC236}">
                <a16:creationId xmlns:a16="http://schemas.microsoft.com/office/drawing/2014/main" id="{984A409A-26BF-476C-858A-CFA0EBFAB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1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41431" y="816337"/>
            <a:ext cx="5225327" cy="5225327"/>
          </a:xfrm>
          <a:prstGeom prst="rect">
            <a:avLst/>
          </a:prstGeom>
        </p:spPr>
      </p:pic>
      <p:pic>
        <p:nvPicPr>
          <p:cNvPr id="6" name="Audio 5">
            <a:hlinkClick r:id="" action="ppaction://media"/>
            <a:extLst>
              <a:ext uri="{FF2B5EF4-FFF2-40B4-BE49-F238E27FC236}">
                <a16:creationId xmlns:a16="http://schemas.microsoft.com/office/drawing/2014/main" id="{78134224-5953-46EA-9193-2028385A670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97072516"/>
      </p:ext>
    </p:extLst>
  </p:cSld>
  <p:clrMapOvr>
    <a:masterClrMapping/>
  </p:clrMapOvr>
  <mc:AlternateContent xmlns:mc="http://schemas.openxmlformats.org/markup-compatibility/2006">
    <mc:Choice xmlns:p14="http://schemas.microsoft.com/office/powerpoint/2010/main" Requires="p14">
      <p:transition spd="slow" p14:dur="2000" advTm="25966"/>
    </mc:Choice>
    <mc:Fallback>
      <p:transition spd="slow" advTm="25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CEF4-01D3-4AF7-9E84-F43030ACA972}"/>
              </a:ext>
            </a:extLst>
          </p:cNvPr>
          <p:cNvSpPr>
            <a:spLocks noGrp="1"/>
          </p:cNvSpPr>
          <p:nvPr>
            <p:ph type="title"/>
          </p:nvPr>
        </p:nvSpPr>
        <p:spPr>
          <a:xfrm>
            <a:off x="940205" y="816337"/>
            <a:ext cx="5406902" cy="963582"/>
          </a:xfrm>
        </p:spPr>
        <p:txBody>
          <a:bodyPr anchor="ctr">
            <a:normAutofit/>
          </a:bodyPr>
          <a:lstStyle/>
          <a:p>
            <a:r>
              <a:rPr lang="en-US" dirty="0">
                <a:latin typeface="Franklin Gothic Book" panose="020B0503020102020204" pitchFamily="34" charset="0"/>
                <a:cs typeface="Segoe UI" panose="020B0502040204020203" pitchFamily="34" charset="0"/>
              </a:rPr>
              <a:t>Conclusion</a:t>
            </a:r>
          </a:p>
        </p:txBody>
      </p:sp>
      <p:sp>
        <p:nvSpPr>
          <p:cNvPr id="3" name="Content Placeholder 2">
            <a:extLst>
              <a:ext uri="{FF2B5EF4-FFF2-40B4-BE49-F238E27FC236}">
                <a16:creationId xmlns:a16="http://schemas.microsoft.com/office/drawing/2014/main" id="{31EFD88C-EC41-4850-9D1D-676D6AEE0358}"/>
              </a:ext>
            </a:extLst>
          </p:cNvPr>
          <p:cNvSpPr>
            <a:spLocks noGrp="1"/>
          </p:cNvSpPr>
          <p:nvPr>
            <p:ph idx="1"/>
          </p:nvPr>
        </p:nvSpPr>
        <p:spPr>
          <a:xfrm>
            <a:off x="1827309" y="1779918"/>
            <a:ext cx="9984827" cy="4177329"/>
          </a:xfrm>
        </p:spPr>
        <p:txBody>
          <a:bodyPr vert="horz" lIns="91440" tIns="45720" rIns="91440" bIns="45720" rtlCol="0" anchor="t">
            <a:normAutofit/>
          </a:bodyPr>
          <a:lstStyle/>
          <a:p>
            <a:pPr marL="0" indent="0">
              <a:buNone/>
            </a:pPr>
            <a:r>
              <a:rPr lang="en-US" sz="2000" dirty="0"/>
              <a:t>Hypothesis on hand:</a:t>
            </a:r>
          </a:p>
          <a:p>
            <a:r>
              <a:rPr lang="en-US" sz="2000" dirty="0"/>
              <a:t>Null Hypothesis:    In determination of the churning process  , we can use age as deterministic variable.</a:t>
            </a:r>
          </a:p>
          <a:p>
            <a:r>
              <a:rPr lang="en-US" sz="2000" dirty="0"/>
              <a:t>Alternate Hypothesis</a:t>
            </a:r>
            <a:r>
              <a:rPr lang="en-US" sz="2000" b="1" dirty="0"/>
              <a:t>: </a:t>
            </a:r>
            <a:r>
              <a:rPr lang="en-US" sz="2000" dirty="0"/>
              <a:t>In determination of the churning process  ,we cannot  use age as deterministic variable. </a:t>
            </a:r>
          </a:p>
          <a:p>
            <a:pPr marL="0" indent="0">
              <a:buNone/>
            </a:pPr>
            <a:endParaRPr lang="en-US" sz="2000" dirty="0"/>
          </a:p>
          <a:p>
            <a:pPr marL="0" indent="0">
              <a:buNone/>
            </a:pPr>
            <a:r>
              <a:rPr lang="en-US" sz="2000" dirty="0"/>
              <a:t>Since Age is the significant predictor, we can not reject null hypothesis here. We can tell that “In determination of the churning process  , we can use age as deterministic variable.”</a:t>
            </a:r>
          </a:p>
          <a:p>
            <a:pPr marL="0" indent="0">
              <a:buNone/>
            </a:pPr>
            <a:endParaRPr lang="en-US" sz="2000" dirty="0"/>
          </a:p>
        </p:txBody>
      </p:sp>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pic>
        <p:nvPicPr>
          <p:cNvPr id="8" name="Graphic 7">
            <a:extLst>
              <a:ext uri="{FF2B5EF4-FFF2-40B4-BE49-F238E27FC236}">
                <a16:creationId xmlns:a16="http://schemas.microsoft.com/office/drawing/2014/main" id="{984A409A-26BF-476C-858A-CFA0EBFAB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41431" y="816337"/>
            <a:ext cx="5225327" cy="5225327"/>
          </a:xfrm>
          <a:prstGeom prst="rect">
            <a:avLst/>
          </a:prstGeom>
        </p:spPr>
      </p:pic>
      <p:pic>
        <p:nvPicPr>
          <p:cNvPr id="6" name="Audio 5">
            <a:hlinkClick r:id="" action="ppaction://media"/>
            <a:extLst>
              <a:ext uri="{FF2B5EF4-FFF2-40B4-BE49-F238E27FC236}">
                <a16:creationId xmlns:a16="http://schemas.microsoft.com/office/drawing/2014/main" id="{AC91AF5D-310E-4705-BCFC-2045BBF6831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618628522"/>
      </p:ext>
    </p:extLst>
  </p:cSld>
  <p:clrMapOvr>
    <a:masterClrMapping/>
  </p:clrMapOvr>
  <mc:AlternateContent xmlns:mc="http://schemas.openxmlformats.org/markup-compatibility/2006">
    <mc:Choice xmlns:p14="http://schemas.microsoft.com/office/powerpoint/2010/main" Requires="p14">
      <p:transition spd="slow" p14:dur="2000" advTm="57888"/>
    </mc:Choice>
    <mc:Fallback>
      <p:transition spd="slow" advTm="57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CEF4-01D3-4AF7-9E84-F43030ACA972}"/>
              </a:ext>
            </a:extLst>
          </p:cNvPr>
          <p:cNvSpPr>
            <a:spLocks noGrp="1"/>
          </p:cNvSpPr>
          <p:nvPr>
            <p:ph type="title"/>
          </p:nvPr>
        </p:nvSpPr>
        <p:spPr>
          <a:xfrm>
            <a:off x="940205" y="816337"/>
            <a:ext cx="5406902" cy="963582"/>
          </a:xfrm>
        </p:spPr>
        <p:txBody>
          <a:bodyPr anchor="ctr">
            <a:normAutofit/>
          </a:bodyPr>
          <a:lstStyle/>
          <a:p>
            <a:r>
              <a:rPr lang="en-US" dirty="0">
                <a:latin typeface="Franklin Gothic Book" panose="020B0503020102020204" pitchFamily="34" charset="0"/>
                <a:cs typeface="Segoe UI" panose="020B0502040204020203" pitchFamily="34" charset="0"/>
              </a:rPr>
              <a:t>Conclusion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EFD88C-EC41-4850-9D1D-676D6AEE0358}"/>
                  </a:ext>
                </a:extLst>
              </p:cNvPr>
              <p:cNvSpPr>
                <a:spLocks noGrp="1"/>
              </p:cNvSpPr>
              <p:nvPr>
                <p:ph idx="1"/>
              </p:nvPr>
            </p:nvSpPr>
            <p:spPr>
              <a:xfrm>
                <a:off x="1827309" y="1779918"/>
                <a:ext cx="9984827" cy="4177329"/>
              </a:xfrm>
            </p:spPr>
            <p:txBody>
              <a:bodyPr vert="horz" lIns="91440" tIns="45720" rIns="91440" bIns="45720" rtlCol="0" anchor="t">
                <a:normAutofit/>
              </a:bodyPr>
              <a:lstStyle/>
              <a:p>
                <a:pPr marL="0" indent="0">
                  <a:buNone/>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d>
                            <m:dPr>
                              <m:ctrlPr>
                                <a:rPr lang="en-US" sz="2000" i="1">
                                  <a:latin typeface="Cambria Math" panose="02040503050406030204" pitchFamily="18" charset="0"/>
                                </a:rPr>
                              </m:ctrlPr>
                            </m:dPr>
                            <m:e>
                              <m:r>
                                <a:rPr lang="en-US" sz="2000" i="1">
                                  <a:latin typeface="Cambria Math" panose="02040503050406030204" pitchFamily="18" charset="0"/>
                                </a:rPr>
                                <m:t>𝑜𝑑𝑑𝑠</m:t>
                              </m:r>
                              <m:r>
                                <a:rPr lang="en-US" sz="2000" i="1">
                                  <a:latin typeface="Cambria Math" panose="02040503050406030204" pitchFamily="18" charset="0"/>
                                </a:rPr>
                                <m:t> </m:t>
                              </m:r>
                              <m:r>
                                <a:rPr lang="en-US" sz="2000" i="1">
                                  <a:latin typeface="Cambria Math" panose="02040503050406030204" pitchFamily="18" charset="0"/>
                                </a:rPr>
                                <m:t>𝑡𝑜</m:t>
                              </m:r>
                              <m:r>
                                <a:rPr lang="en-US" sz="2000" i="1">
                                  <a:latin typeface="Cambria Math" panose="02040503050406030204" pitchFamily="18" charset="0"/>
                                </a:rPr>
                                <m:t> </m:t>
                              </m:r>
                              <m:r>
                                <a:rPr lang="en-US" sz="2000" i="1">
                                  <a:latin typeface="Cambria Math" panose="02040503050406030204" pitchFamily="18" charset="0"/>
                                </a:rPr>
                                <m:t>𝑐h𝑢𝑟𝑛</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e>
                      </m:func>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𝑎𝑔𝑒</m:t>
                      </m:r>
                      <m:r>
                        <a:rPr lang="en-US" sz="2000" i="1">
                          <a:latin typeface="Cambria Math" panose="02040503050406030204" pitchFamily="18" charset="0"/>
                        </a:rPr>
                        <m:t>,</m:t>
                      </m:r>
                    </m:oMath>
                  </m:oMathPara>
                </a14:m>
                <a:endParaRPr lang="en-US" sz="2000" dirty="0"/>
              </a:p>
              <a:p>
                <a:pPr marL="0" indent="0">
                  <a:buNone/>
                </a:pPr>
                <a:r>
                  <a:rPr lang="en-US" sz="2000" dirty="0"/>
                  <a:t>Replacing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 </m:t>
                    </m:r>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sub>
                    </m:sSub>
                  </m:oMath>
                </a14:m>
                <a:r>
                  <a:rPr lang="en-US" sz="2000" dirty="0"/>
                  <a:t> with the value we got from SAS output,</a:t>
                </a:r>
              </a:p>
              <a:p>
                <a:pPr marL="0" indent="0">
                  <a:buNone/>
                </a:pPr>
                <a:r>
                  <a:rPr lang="en-US" sz="2000" dirty="0"/>
                  <a:t>log(odd to churn)= 1.0424-0.0505*age</a:t>
                </a:r>
              </a:p>
              <a:p>
                <a:pPr marL="0" indent="0">
                  <a:buNone/>
                </a:pPr>
                <a:r>
                  <a:rPr lang="en-US" sz="2000" dirty="0"/>
                  <a:t>or, </a:t>
                </a:r>
                <a14:m>
                  <m:oMath xmlns:m="http://schemas.openxmlformats.org/officeDocument/2006/math">
                    <m:r>
                      <a:rPr lang="en-US" sz="2000" i="1">
                        <a:latin typeface="Cambria Math" panose="02040503050406030204" pitchFamily="18" charset="0"/>
                      </a:rPr>
                      <m:t>𝑜𝑑𝑑𝑠</m:t>
                    </m:r>
                    <m:r>
                      <a:rPr lang="en-US" sz="2000">
                        <a:latin typeface="Cambria Math" panose="02040503050406030204" pitchFamily="18" charset="0"/>
                      </a:rPr>
                      <m:t> </m:t>
                    </m:r>
                    <m:r>
                      <a:rPr lang="en-US" sz="2000" i="1">
                        <a:latin typeface="Cambria Math" panose="02040503050406030204" pitchFamily="18" charset="0"/>
                      </a:rPr>
                      <m:t>𝑡𝑜</m:t>
                    </m:r>
                    <m:r>
                      <a:rPr lang="en-US" sz="2000">
                        <a:latin typeface="Cambria Math" panose="02040503050406030204" pitchFamily="18" charset="0"/>
                      </a:rPr>
                      <m:t> </m:t>
                    </m:r>
                    <m:r>
                      <a:rPr lang="en-US" sz="2000" i="1">
                        <a:latin typeface="Cambria Math" panose="02040503050406030204" pitchFamily="18" charset="0"/>
                      </a:rPr>
                      <m:t>𝑐h𝑢𝑟𝑛</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a:latin typeface="Cambria Math" panose="02040503050406030204" pitchFamily="18" charset="0"/>
                          </a:rPr>
                          <m:t>1.0424</m:t>
                        </m:r>
                        <m:r>
                          <a:rPr lang="en-US" sz="2000" i="1">
                            <a:latin typeface="Cambria Math" panose="02040503050406030204" pitchFamily="18" charset="0"/>
                          </a:rPr>
                          <m:t>−</m:t>
                        </m:r>
                        <m:r>
                          <a:rPr lang="en-US" sz="2000">
                            <a:latin typeface="Cambria Math" panose="02040503050406030204" pitchFamily="18" charset="0"/>
                          </a:rPr>
                          <m:t>0.0505</m:t>
                        </m:r>
                        <m:r>
                          <a:rPr lang="en-US" sz="2000" i="1">
                            <a:latin typeface="Cambria Math" panose="02040503050406030204" pitchFamily="18" charset="0"/>
                          </a:rPr>
                          <m:t>∗</m:t>
                        </m:r>
                        <m:r>
                          <m:rPr>
                            <m:sty m:val="p"/>
                          </m:rPr>
                          <a:rPr lang="en-US" sz="2000">
                            <a:latin typeface="Cambria Math" panose="02040503050406030204" pitchFamily="18" charset="0"/>
                          </a:rPr>
                          <m:t>age</m:t>
                        </m:r>
                      </m:sup>
                    </m:sSup>
                  </m:oMath>
                </a14:m>
                <a:r>
                  <a:rPr lang="en-US" sz="2000" dirty="0"/>
                  <a:t> </a:t>
                </a:r>
              </a:p>
              <a:p>
                <a:pPr marL="0" indent="0">
                  <a:buNone/>
                </a:pPr>
                <a:r>
                  <a:rPr lang="en-US" sz="2000" dirty="0"/>
                  <a:t>So it can be interpreted as follows:</a:t>
                </a:r>
              </a:p>
              <a:p>
                <a:pPr marL="0" indent="0">
                  <a:buNone/>
                </a:pPr>
                <a:r>
                  <a:rPr lang="en-US" sz="2000" dirty="0"/>
                  <a:t>For 1 unit increase in age , the expected change in odds is </a:t>
                </a:r>
                <a14:m>
                  <m:oMath xmlns:m="http://schemas.openxmlformats.org/officeDocument/2006/math">
                    <m:sSup>
                      <m:sSupPr>
                        <m:ctrlPr>
                          <a:rPr lang="en-US" sz="2000" i="1">
                            <a:latin typeface="Cambria Math" panose="02040503050406030204" pitchFamily="18" charset="0"/>
                          </a:rPr>
                        </m:ctrlPr>
                      </m:sSupPr>
                      <m:e>
                        <m:r>
                          <a:rPr lang="en-US" sz="2000" b="1" i="1">
                            <a:latin typeface="Cambria Math" panose="02040503050406030204" pitchFamily="18" charset="0"/>
                          </a:rPr>
                          <m:t>𝒆</m:t>
                        </m:r>
                      </m:e>
                      <m:sup>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𝟏</m:t>
                            </m:r>
                          </m:sub>
                        </m:sSub>
                      </m:sup>
                    </m:sSup>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𝒆</m:t>
                        </m:r>
                      </m:e>
                      <m:sup>
                        <m:r>
                          <a:rPr lang="en-US" sz="2000">
                            <a:latin typeface="Cambria Math" panose="02040503050406030204" pitchFamily="18" charset="0"/>
                          </a:rPr>
                          <m:t>1.0424</m:t>
                        </m:r>
                        <m:r>
                          <a:rPr lang="en-US" sz="2000" i="1">
                            <a:latin typeface="Cambria Math" panose="02040503050406030204" pitchFamily="18" charset="0"/>
                          </a:rPr>
                          <m:t>−</m:t>
                        </m:r>
                        <m:r>
                          <a:rPr lang="en-US" sz="2000">
                            <a:latin typeface="Cambria Math" panose="02040503050406030204" pitchFamily="18" charset="0"/>
                          </a:rPr>
                          <m:t>0.0505</m:t>
                        </m:r>
                      </m:sup>
                    </m:sSup>
                    <m:r>
                      <a:rPr lang="en-US" sz="2000">
                        <a:latin typeface="Cambria Math" panose="02040503050406030204" pitchFamily="18" charset="0"/>
                      </a:rPr>
                      <m:t>=</m:t>
                    </m:r>
                    <m:r>
                      <a:rPr lang="en-US" sz="2000">
                        <a:latin typeface="Cambria Math" panose="02040503050406030204" pitchFamily="18" charset="0"/>
                      </a:rPr>
                      <m:t>0.950753929</m:t>
                    </m:r>
                  </m:oMath>
                </a14:m>
                <a:endParaRPr lang="en-US" sz="2000" dirty="0"/>
              </a:p>
              <a:p>
                <a:pPr marL="0" indent="0">
                  <a:buNone/>
                </a:pPr>
                <a:r>
                  <a:rPr lang="en-US" sz="2000" dirty="0"/>
                  <a:t>This means that for a one unit increase in Age, we expect to see about 1-.950753929=0.049246071, i.e. 4.9% decrease in the odds of churning</a:t>
                </a:r>
              </a:p>
              <a:p>
                <a:pPr marL="0" indent="0">
                  <a:buNone/>
                </a:pPr>
                <a:endParaRPr lang="en-US" sz="2000" dirty="0"/>
              </a:p>
            </p:txBody>
          </p:sp>
        </mc:Choice>
        <mc:Fallback>
          <p:sp>
            <p:nvSpPr>
              <p:cNvPr id="3" name="Content Placeholder 2">
                <a:extLst>
                  <a:ext uri="{FF2B5EF4-FFF2-40B4-BE49-F238E27FC236}">
                    <a16:creationId xmlns:a16="http://schemas.microsoft.com/office/drawing/2014/main" id="{31EFD88C-EC41-4850-9D1D-676D6AEE0358}"/>
                  </a:ext>
                </a:extLst>
              </p:cNvPr>
              <p:cNvSpPr>
                <a:spLocks noGrp="1" noRot="1" noChangeAspect="1" noMove="1" noResize="1" noEditPoints="1" noAdjustHandles="1" noChangeArrowheads="1" noChangeShapeType="1" noTextEdit="1"/>
              </p:cNvSpPr>
              <p:nvPr>
                <p:ph idx="1"/>
              </p:nvPr>
            </p:nvSpPr>
            <p:spPr>
              <a:xfrm>
                <a:off x="1827309" y="1779918"/>
                <a:ext cx="9984827" cy="4177329"/>
              </a:xfrm>
              <a:blipFill>
                <a:blip r:embed="rId5"/>
                <a:stretch>
                  <a:fillRect l="-672"/>
                </a:stretch>
              </a:blipFill>
            </p:spPr>
            <p:txBody>
              <a:bodyPr/>
              <a:lstStyle/>
              <a:p>
                <a:r>
                  <a:rPr lang="en-US">
                    <a:noFill/>
                  </a:rPr>
                  <a:t> </a:t>
                </a:r>
              </a:p>
            </p:txBody>
          </p:sp>
        </mc:Fallback>
      </mc:AlternateContent>
      <p:pic>
        <p:nvPicPr>
          <p:cNvPr id="4" name="Graphic 3" descr="Books on Shelf">
            <a:extLst>
              <a:ext uri="{FF2B5EF4-FFF2-40B4-BE49-F238E27FC236}">
                <a16:creationId xmlns:a16="http://schemas.microsoft.com/office/drawing/2014/main" id="{3DE94ADA-0031-43D4-A79A-B89B959930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200" y="2880360"/>
            <a:ext cx="1097280" cy="1097280"/>
          </a:xfrm>
          <a:prstGeom prst="rect">
            <a:avLst/>
          </a:prstGeom>
        </p:spPr>
      </p:pic>
      <p:pic>
        <p:nvPicPr>
          <p:cNvPr id="8" name="Graphic 7">
            <a:extLst>
              <a:ext uri="{FF2B5EF4-FFF2-40B4-BE49-F238E27FC236}">
                <a16:creationId xmlns:a16="http://schemas.microsoft.com/office/drawing/2014/main" id="{984A409A-26BF-476C-858A-CFA0EBFAB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1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41431" y="816337"/>
            <a:ext cx="5225327" cy="5225327"/>
          </a:xfrm>
          <a:prstGeom prst="rect">
            <a:avLst/>
          </a:prstGeom>
        </p:spPr>
      </p:pic>
      <p:pic>
        <p:nvPicPr>
          <p:cNvPr id="7" name="Audio 6">
            <a:hlinkClick r:id="" action="ppaction://media"/>
            <a:extLst>
              <a:ext uri="{FF2B5EF4-FFF2-40B4-BE49-F238E27FC236}">
                <a16:creationId xmlns:a16="http://schemas.microsoft.com/office/drawing/2014/main" id="{8B66FAFE-9706-4A58-BD82-6B74BA01B51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576214900"/>
      </p:ext>
    </p:extLst>
  </p:cSld>
  <p:clrMapOvr>
    <a:masterClrMapping/>
  </p:clrMapOvr>
  <mc:AlternateContent xmlns:mc="http://schemas.openxmlformats.org/markup-compatibility/2006">
    <mc:Choice xmlns:p14="http://schemas.microsoft.com/office/powerpoint/2010/main" Requires="p14">
      <p:transition spd="slow" p14:dur="2000" advTm="28642"/>
    </mc:Choice>
    <mc:Fallback>
      <p:transition spd="slow" advTm="28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4C48E-E555-45AC-A1E7-B782D523C17B}"/>
              </a:ext>
            </a:extLst>
          </p:cNvPr>
          <p:cNvSpPr>
            <a:spLocks noGrp="1"/>
          </p:cNvSpPr>
          <p:nvPr>
            <p:ph type="title"/>
          </p:nvPr>
        </p:nvSpPr>
        <p:spPr>
          <a:xfrm>
            <a:off x="1286934" y="917218"/>
            <a:ext cx="5595923" cy="696234"/>
          </a:xfrm>
        </p:spPr>
        <p:txBody>
          <a:bodyPr anchor="b">
            <a:normAutofit/>
          </a:bodyPr>
          <a:lstStyle/>
          <a:p>
            <a:r>
              <a:rPr lang="en-US" dirty="0"/>
              <a:t>Limitation</a:t>
            </a:r>
          </a:p>
        </p:txBody>
      </p:sp>
      <p:sp>
        <p:nvSpPr>
          <p:cNvPr id="16"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25375" y="131153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703265" y="105971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DC3F9768-812D-4AA5-8F79-CBF459DA14E8}"/>
              </a:ext>
            </a:extLst>
          </p:cNvPr>
          <p:cNvSpPr>
            <a:spLocks noGrp="1"/>
          </p:cNvSpPr>
          <p:nvPr>
            <p:ph idx="1"/>
          </p:nvPr>
        </p:nvSpPr>
        <p:spPr>
          <a:xfrm>
            <a:off x="1286934" y="1806315"/>
            <a:ext cx="5163106" cy="4676931"/>
          </a:xfrm>
        </p:spPr>
        <p:txBody>
          <a:bodyPr>
            <a:normAutofit/>
          </a:bodyPr>
          <a:lstStyle/>
          <a:p>
            <a:endParaRPr lang="en-US" sz="2000" b="1" dirty="0"/>
          </a:p>
          <a:p>
            <a:r>
              <a:rPr lang="en-US" sz="2000" b="1" dirty="0"/>
              <a:t>I have not collected the data. So, data validation from my side has not been completed. </a:t>
            </a:r>
          </a:p>
          <a:p>
            <a:r>
              <a:rPr lang="en-US" sz="2000" b="1" dirty="0"/>
              <a:t>All other aspect of churning method have not been considered. Here we only consider the age. </a:t>
            </a:r>
          </a:p>
          <a:p>
            <a:r>
              <a:rPr lang="en-US" sz="2000" b="1" dirty="0"/>
              <a:t>Other statistical method  have  not been considered to prove the hypothesis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15" name="Freeform 5">
            <a:extLst>
              <a:ext uri="{FF2B5EF4-FFF2-40B4-BE49-F238E27FC236}">
                <a16:creationId xmlns:a16="http://schemas.microsoft.com/office/drawing/2014/main" id="{09C89D1D-8C73-4FE3-BB9A-0A66D0F9C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82856"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4" name="Graphic 3" descr="Open Book">
            <a:extLst>
              <a:ext uri="{FF2B5EF4-FFF2-40B4-BE49-F238E27FC236}">
                <a16:creationId xmlns:a16="http://schemas.microsoft.com/office/drawing/2014/main" id="{C629E7B1-F9E6-49A3-BC33-12BEACFF8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47011" y="2422740"/>
            <a:ext cx="2560931" cy="2560931"/>
          </a:xfrm>
          <a:prstGeom prst="rect">
            <a:avLst/>
          </a:prstGeom>
        </p:spPr>
      </p:pic>
      <p:pic>
        <p:nvPicPr>
          <p:cNvPr id="7" name="Audio 6">
            <a:hlinkClick r:id="" action="ppaction://media"/>
            <a:extLst>
              <a:ext uri="{FF2B5EF4-FFF2-40B4-BE49-F238E27FC236}">
                <a16:creationId xmlns:a16="http://schemas.microsoft.com/office/drawing/2014/main" id="{8168D825-9FD1-41A5-93EF-E161A0791DF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3744781087"/>
      </p:ext>
    </p:extLst>
  </p:cSld>
  <p:clrMapOvr>
    <a:masterClrMapping/>
  </p:clrMapOvr>
  <mc:AlternateContent xmlns:mc="http://schemas.openxmlformats.org/markup-compatibility/2006">
    <mc:Choice xmlns:p14="http://schemas.microsoft.com/office/powerpoint/2010/main" Requires="p14">
      <p:transition spd="slow" p14:dur="2000" advTm="64387"/>
    </mc:Choice>
    <mc:Fallback>
      <p:transition spd="slow" advTm="64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4C48E-E555-45AC-A1E7-B782D523C17B}"/>
              </a:ext>
            </a:extLst>
          </p:cNvPr>
          <p:cNvSpPr>
            <a:spLocks noGrp="1"/>
          </p:cNvSpPr>
          <p:nvPr>
            <p:ph type="title"/>
          </p:nvPr>
        </p:nvSpPr>
        <p:spPr>
          <a:xfrm>
            <a:off x="1286934" y="917218"/>
            <a:ext cx="5595923" cy="696234"/>
          </a:xfrm>
        </p:spPr>
        <p:txBody>
          <a:bodyPr anchor="b">
            <a:normAutofit/>
          </a:bodyPr>
          <a:lstStyle/>
          <a:p>
            <a:r>
              <a:rPr lang="en-US" dirty="0"/>
              <a:t>Recommendation</a:t>
            </a:r>
          </a:p>
        </p:txBody>
      </p:sp>
      <p:sp>
        <p:nvSpPr>
          <p:cNvPr id="16"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25375" y="131153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703265" y="105971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DC3F9768-812D-4AA5-8F79-CBF459DA14E8}"/>
              </a:ext>
            </a:extLst>
          </p:cNvPr>
          <p:cNvSpPr>
            <a:spLocks noGrp="1"/>
          </p:cNvSpPr>
          <p:nvPr>
            <p:ph idx="1"/>
          </p:nvPr>
        </p:nvSpPr>
        <p:spPr>
          <a:xfrm>
            <a:off x="1286934" y="1806315"/>
            <a:ext cx="5163106" cy="4676931"/>
          </a:xfrm>
        </p:spPr>
        <p:txBody>
          <a:bodyPr>
            <a:normAutofit/>
          </a:bodyPr>
          <a:lstStyle/>
          <a:p>
            <a:endParaRPr lang="en-US" sz="2000" b="1" dirty="0"/>
          </a:p>
          <a:p>
            <a:pPr marL="0" indent="0">
              <a:buNone/>
            </a:pPr>
            <a:r>
              <a:rPr lang="en-US" dirty="0"/>
              <a:t>We have seen from the above conclusion , that age is the one of the significant factor for customer churning. And we have also found out that how it is affecting the churning. I would recommend that company should consider the marketing policy to attract young customers </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15" name="Freeform 5">
            <a:extLst>
              <a:ext uri="{FF2B5EF4-FFF2-40B4-BE49-F238E27FC236}">
                <a16:creationId xmlns:a16="http://schemas.microsoft.com/office/drawing/2014/main" id="{09C89D1D-8C73-4FE3-BB9A-0A66D0F9C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82856"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pic>
        <p:nvPicPr>
          <p:cNvPr id="4" name="Graphic 3" descr="Open Book">
            <a:extLst>
              <a:ext uri="{FF2B5EF4-FFF2-40B4-BE49-F238E27FC236}">
                <a16:creationId xmlns:a16="http://schemas.microsoft.com/office/drawing/2014/main" id="{C629E7B1-F9E6-49A3-BC33-12BEACFF81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7011" y="2422740"/>
            <a:ext cx="2560931" cy="2560931"/>
          </a:xfrm>
          <a:prstGeom prst="rect">
            <a:avLst/>
          </a:prstGeom>
        </p:spPr>
      </p:pic>
      <p:pic>
        <p:nvPicPr>
          <p:cNvPr id="7" name="Audio 6">
            <a:hlinkClick r:id="" action="ppaction://media"/>
            <a:extLst>
              <a:ext uri="{FF2B5EF4-FFF2-40B4-BE49-F238E27FC236}">
                <a16:creationId xmlns:a16="http://schemas.microsoft.com/office/drawing/2014/main" id="{7A1B8946-4C25-44A8-B388-E8C918AAE57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126526219"/>
      </p:ext>
    </p:extLst>
  </p:cSld>
  <p:clrMapOvr>
    <a:masterClrMapping/>
  </p:clrMapOvr>
  <mc:AlternateContent xmlns:mc="http://schemas.openxmlformats.org/markup-compatibility/2006">
    <mc:Choice xmlns:p14="http://schemas.microsoft.com/office/powerpoint/2010/main" Requires="p14">
      <p:transition spd="slow" p14:dur="2000" advTm="26522"/>
    </mc:Choice>
    <mc:Fallback>
      <p:transition spd="slow" advTm="26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4C48E-E555-45AC-A1E7-B782D523C17B}"/>
              </a:ext>
            </a:extLst>
          </p:cNvPr>
          <p:cNvSpPr>
            <a:spLocks noGrp="1"/>
          </p:cNvSpPr>
          <p:nvPr>
            <p:ph type="title"/>
          </p:nvPr>
        </p:nvSpPr>
        <p:spPr>
          <a:xfrm>
            <a:off x="965199" y="447741"/>
            <a:ext cx="4278623" cy="1645919"/>
          </a:xfrm>
        </p:spPr>
        <p:txBody>
          <a:bodyPr>
            <a:normAutofit/>
          </a:bodyPr>
          <a:lstStyle/>
          <a:p>
            <a:r>
              <a:rPr lang="en-US" sz="4000"/>
              <a:t>Reference:</a:t>
            </a:r>
          </a:p>
        </p:txBody>
      </p:sp>
      <p:grpSp>
        <p:nvGrpSpPr>
          <p:cNvPr id="23" name="Group 22">
            <a:extLst>
              <a:ext uri="{FF2B5EF4-FFF2-40B4-BE49-F238E27FC236}">
                <a16:creationId xmlns:a16="http://schemas.microsoft.com/office/drawing/2014/main" id="{C770F868-28FE-4B38-8FC7-E9C841B837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567451"/>
            <a:ext cx="1128382" cy="847206"/>
            <a:chOff x="5307830" y="325570"/>
            <a:chExt cx="1128382" cy="847206"/>
          </a:xfrm>
        </p:grpSpPr>
        <p:sp>
          <p:nvSpPr>
            <p:cNvPr id="24" name="Freeform 5">
              <a:extLst>
                <a:ext uri="{FF2B5EF4-FFF2-40B4-BE49-F238E27FC236}">
                  <a16:creationId xmlns:a16="http://schemas.microsoft.com/office/drawing/2014/main" id="{3E5BF88F-B1F5-4A09-887A-B5CA246CA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D8984A5C-991A-40D3-A4C9-7E0DCA2A7A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7" name="Freeform 5">
            <a:extLst>
              <a:ext uri="{FF2B5EF4-FFF2-40B4-BE49-F238E27FC236}">
                <a16:creationId xmlns:a16="http://schemas.microsoft.com/office/drawing/2014/main" id="{956571CF-1434-4180-A385-D4AC63B6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5131" y="958617"/>
            <a:ext cx="4888676" cy="4290039"/>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Shape 28">
            <a:extLst>
              <a:ext uri="{FF2B5EF4-FFF2-40B4-BE49-F238E27FC236}">
                <a16:creationId xmlns:a16="http://schemas.microsoft.com/office/drawing/2014/main" id="{9AD93FD3-7DF2-4DC8-BD55-8B2EB5F63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579"/>
            <a:ext cx="8109718" cy="4604421"/>
          </a:xfrm>
          <a:custGeom>
            <a:avLst/>
            <a:gdLst>
              <a:gd name="connsiteX0" fmla="*/ 7381313 w 8109718"/>
              <a:gd name="connsiteY0" fmla="*/ 1839459 h 4604421"/>
              <a:gd name="connsiteX1" fmla="*/ 7381313 w 8109718"/>
              <a:gd name="connsiteY1" fmla="*/ 1853646 h 4604421"/>
              <a:gd name="connsiteX2" fmla="*/ 7379359 w 8109718"/>
              <a:gd name="connsiteY2" fmla="*/ 1846552 h 4604421"/>
              <a:gd name="connsiteX3" fmla="*/ 1321854 w 8109718"/>
              <a:gd name="connsiteY3" fmla="*/ 0 h 4604421"/>
              <a:gd name="connsiteX4" fmla="*/ 5365317 w 8109718"/>
              <a:gd name="connsiteY4" fmla="*/ 0 h 4604421"/>
              <a:gd name="connsiteX5" fmla="*/ 5985373 w 8109718"/>
              <a:gd name="connsiteY5" fmla="*/ 365439 h 4604421"/>
              <a:gd name="connsiteX6" fmla="*/ 8011470 w 8109718"/>
              <a:gd name="connsiteY6" fmla="*/ 3854515 h 4604421"/>
              <a:gd name="connsiteX7" fmla="*/ 8011470 w 8109718"/>
              <a:gd name="connsiteY7" fmla="*/ 4567993 h 4604421"/>
              <a:gd name="connsiteX8" fmla="*/ 7998115 w 8109718"/>
              <a:gd name="connsiteY8" fmla="*/ 4590992 h 4604421"/>
              <a:gd name="connsiteX9" fmla="*/ 7990317 w 8109718"/>
              <a:gd name="connsiteY9" fmla="*/ 4604421 h 4604421"/>
              <a:gd name="connsiteX10" fmla="*/ 0 w 8109718"/>
              <a:gd name="connsiteY10" fmla="*/ 4604421 h 4604421"/>
              <a:gd name="connsiteX11" fmla="*/ 0 w 8109718"/>
              <a:gd name="connsiteY11" fmla="*/ 1564110 h 4604421"/>
              <a:gd name="connsiteX12" fmla="*/ 27177 w 8109718"/>
              <a:gd name="connsiteY12" fmla="*/ 1517107 h 4604421"/>
              <a:gd name="connsiteX13" fmla="*/ 693065 w 8109718"/>
              <a:gd name="connsiteY13" fmla="*/ 365439 h 4604421"/>
              <a:gd name="connsiteX14" fmla="*/ 1321854 w 8109718"/>
              <a:gd name="connsiteY14" fmla="*/ 0 h 4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604421">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98115" y="4590992"/>
                </a:cubicBezTo>
                <a:lnTo>
                  <a:pt x="7990317" y="4604421"/>
                </a:lnTo>
                <a:lnTo>
                  <a:pt x="0" y="4604421"/>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C3F9768-812D-4AA5-8F79-CBF459DA14E8}"/>
              </a:ext>
            </a:extLst>
          </p:cNvPr>
          <p:cNvSpPr>
            <a:spLocks noGrp="1"/>
          </p:cNvSpPr>
          <p:nvPr>
            <p:ph idx="1"/>
          </p:nvPr>
        </p:nvSpPr>
        <p:spPr>
          <a:xfrm>
            <a:off x="262329" y="2912937"/>
            <a:ext cx="6370820" cy="3093546"/>
          </a:xfrm>
        </p:spPr>
        <p:txBody>
          <a:bodyPr>
            <a:normAutofit/>
          </a:bodyPr>
          <a:lstStyle/>
          <a:p>
            <a:endParaRPr lang="en-US" sz="1100" b="1" dirty="0">
              <a:solidFill>
                <a:schemeClr val="bg1"/>
              </a:solidFill>
            </a:endParaRPr>
          </a:p>
          <a:p>
            <a:r>
              <a:rPr lang="en-US" sz="1100" dirty="0" err="1">
                <a:solidFill>
                  <a:schemeClr val="bg1"/>
                </a:solidFill>
              </a:rPr>
              <a:t>Elliott,A</a:t>
            </a:r>
            <a:r>
              <a:rPr lang="en-US" sz="1100" dirty="0">
                <a:solidFill>
                  <a:schemeClr val="bg1"/>
                </a:solidFill>
              </a:rPr>
              <a:t> ,</a:t>
            </a:r>
            <a:r>
              <a:rPr lang="en-US" sz="1100" dirty="0" err="1">
                <a:solidFill>
                  <a:schemeClr val="bg1"/>
                </a:solidFill>
              </a:rPr>
              <a:t>Woodward,W</a:t>
            </a:r>
            <a:r>
              <a:rPr lang="en-US" sz="1100" dirty="0">
                <a:solidFill>
                  <a:schemeClr val="bg1"/>
                </a:solidFill>
              </a:rPr>
              <a:t>. (n.d.) </a:t>
            </a:r>
            <a:r>
              <a:rPr lang="en-US" sz="1100" i="1" dirty="0">
                <a:solidFill>
                  <a:schemeClr val="bg1"/>
                </a:solidFill>
              </a:rPr>
              <a:t>SAS Essentials Mastering SAS for Data Analytics</a:t>
            </a:r>
            <a:r>
              <a:rPr lang="en-US" sz="1100" dirty="0">
                <a:solidFill>
                  <a:schemeClr val="bg1"/>
                </a:solidFill>
              </a:rPr>
              <a:t> Published by John Wiley &amp; Sons, Inc., Hoboken, New Jersey Chapter 16</a:t>
            </a:r>
          </a:p>
          <a:p>
            <a:r>
              <a:rPr lang="en-US" sz="1100" dirty="0">
                <a:solidFill>
                  <a:schemeClr val="bg1"/>
                </a:solidFill>
              </a:rPr>
              <a:t>Park, H. (2013). An Introduction to Logistic Regression: From Basic Concepts to Interpretation with Particular Attention to Nursing Domain retrieved from https://pdfs.semanticscholar.org/3305/2b1d2363aee3ad290612109dcea0aed2a89e.pdf</a:t>
            </a:r>
          </a:p>
          <a:p>
            <a:r>
              <a:rPr lang="en-US" sz="1100" dirty="0" err="1">
                <a:solidFill>
                  <a:schemeClr val="bg1"/>
                </a:solidFill>
              </a:rPr>
              <a:t>Technofunc</a:t>
            </a:r>
            <a:r>
              <a:rPr lang="en-US" sz="1100" dirty="0">
                <a:solidFill>
                  <a:schemeClr val="bg1"/>
                </a:solidFill>
              </a:rPr>
              <a:t>  .(2019) .History of Telecommunications Industry retrieved from http://www.technofunc.com/index.php/domain-knowledge/telecom-industry/item/history-of-telecommunications-industry</a:t>
            </a:r>
          </a:p>
          <a:p>
            <a:r>
              <a:rPr lang="en-US" sz="1100" dirty="0" err="1">
                <a:solidFill>
                  <a:schemeClr val="bg1"/>
                </a:solidFill>
              </a:rPr>
              <a:t>Tomoiaga,A</a:t>
            </a:r>
            <a:r>
              <a:rPr lang="en-US" sz="1100" dirty="0">
                <a:solidFill>
                  <a:schemeClr val="bg1"/>
                </a:solidFill>
              </a:rPr>
              <a:t>. (2019). Study note Statistics in Business Analytics , CSU Global 19WA-MIS543-1 Winter 2019  </a:t>
            </a:r>
          </a:p>
          <a:p>
            <a:pPr marL="0" indent="0">
              <a:buNone/>
            </a:pPr>
            <a:endParaRPr lang="en-US" sz="1100" dirty="0">
              <a:solidFill>
                <a:schemeClr val="bg1"/>
              </a:solidFill>
            </a:endParaRPr>
          </a:p>
          <a:p>
            <a:pPr marL="0" indent="0">
              <a:buNone/>
            </a:pPr>
            <a:endParaRPr lang="en-US" sz="1100" dirty="0">
              <a:solidFill>
                <a:schemeClr val="bg1"/>
              </a:solidFill>
            </a:endParaRPr>
          </a:p>
          <a:p>
            <a:pPr marL="0" indent="0">
              <a:buNone/>
            </a:pPr>
            <a:endParaRPr lang="en-US" sz="1100" dirty="0">
              <a:solidFill>
                <a:schemeClr val="bg1"/>
              </a:solidFill>
            </a:endParaRPr>
          </a:p>
          <a:p>
            <a:pPr marL="0" indent="0">
              <a:buNone/>
            </a:pPr>
            <a:endParaRPr lang="en-US" sz="1100" dirty="0">
              <a:solidFill>
                <a:schemeClr val="bg1"/>
              </a:solidFill>
            </a:endParaRPr>
          </a:p>
          <a:p>
            <a:pPr marL="0" indent="0">
              <a:buNone/>
            </a:pPr>
            <a:endParaRPr lang="en-US" sz="1100" dirty="0">
              <a:solidFill>
                <a:schemeClr val="bg1"/>
              </a:solidFill>
            </a:endParaRPr>
          </a:p>
        </p:txBody>
      </p:sp>
      <p:pic>
        <p:nvPicPr>
          <p:cNvPr id="4" name="Graphic 3" descr="Open Book">
            <a:extLst>
              <a:ext uri="{FF2B5EF4-FFF2-40B4-BE49-F238E27FC236}">
                <a16:creationId xmlns:a16="http://schemas.microsoft.com/office/drawing/2014/main" id="{C629E7B1-F9E6-49A3-BC33-12BEACFF81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2428" y="1636595"/>
            <a:ext cx="2934082" cy="2934082"/>
          </a:xfrm>
          <a:prstGeom prst="rect">
            <a:avLst/>
          </a:prstGeom>
        </p:spPr>
      </p:pic>
      <p:pic>
        <p:nvPicPr>
          <p:cNvPr id="7" name="Audio 6">
            <a:hlinkClick r:id="" action="ppaction://media"/>
            <a:extLst>
              <a:ext uri="{FF2B5EF4-FFF2-40B4-BE49-F238E27FC236}">
                <a16:creationId xmlns:a16="http://schemas.microsoft.com/office/drawing/2014/main" id="{7AD209FC-0963-463D-9B25-DAF30870BAA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1685884179"/>
      </p:ext>
    </p:extLst>
  </p:cSld>
  <p:clrMapOvr>
    <a:masterClrMapping/>
  </p:clrMapOvr>
  <mc:AlternateContent xmlns:mc="http://schemas.openxmlformats.org/markup-compatibility/2006">
    <mc:Choice xmlns:p14="http://schemas.microsoft.com/office/powerpoint/2010/main" Requires="p14">
      <p:transition spd="slow" p14:dur="2000" advTm="8802"/>
    </mc:Choice>
    <mc:Fallback>
      <p:transition spd="slow" advTm="8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041" y="982364"/>
            <a:ext cx="2659472" cy="2659472"/>
          </a:xfrm>
          <a:prstGeom prst="rect">
            <a:avLst/>
          </a:prstGeom>
        </p:spPr>
      </p:pic>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90143" y="983211"/>
            <a:ext cx="2646677" cy="2646677"/>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56859" y="982364"/>
            <a:ext cx="2648371" cy="2648371"/>
          </a:xfrm>
          <a:prstGeom prst="rect">
            <a:avLst/>
          </a:prstGeom>
        </p:spPr>
      </p:pic>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25269" y="1004677"/>
            <a:ext cx="2648372" cy="2648372"/>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Thank You </a:t>
            </a: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339362" y="5815698"/>
            <a:ext cx="9144000" cy="420001"/>
          </a:xfrm>
        </p:spPr>
        <p:txBody>
          <a:bodyPr>
            <a:normAutofit/>
          </a:bodyPr>
          <a:lstStyle/>
          <a:p>
            <a:endParaRPr lang="en-US" sz="2000" dirty="0">
              <a:solidFill>
                <a:srgbClr val="E7E6E6"/>
              </a:solidFill>
              <a:latin typeface="Segoe UI" panose="020B0502040204020203" pitchFamily="34" charset="0"/>
              <a:cs typeface="Segoe UI" panose="020B0502040204020203" pitchFamily="34" charset="0"/>
            </a:endParaRPr>
          </a:p>
        </p:txBody>
      </p:sp>
      <p:pic>
        <p:nvPicPr>
          <p:cNvPr id="6" name="Audio 5">
            <a:hlinkClick r:id="" action="ppaction://media"/>
            <a:extLst>
              <a:ext uri="{FF2B5EF4-FFF2-40B4-BE49-F238E27FC236}">
                <a16:creationId xmlns:a16="http://schemas.microsoft.com/office/drawing/2014/main" id="{11C433FA-5918-4001-9163-478E1539C596}"/>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734800" y="6400800"/>
            <a:ext cx="304800" cy="304800"/>
          </a:xfrm>
          <a:prstGeom prst="rect">
            <a:avLst/>
          </a:prstGeom>
        </p:spPr>
      </p:pic>
    </p:spTree>
    <p:custDataLst>
      <p:tags r:id="rId1"/>
    </p:custDataLst>
    <p:extLst>
      <p:ext uri="{BB962C8B-B14F-4D97-AF65-F5344CB8AC3E}">
        <p14:creationId xmlns:p14="http://schemas.microsoft.com/office/powerpoint/2010/main" val="2372968877"/>
      </p:ext>
    </p:extLst>
  </p:cSld>
  <p:clrMapOvr>
    <a:masterClrMapping/>
  </p:clrMapOvr>
  <mc:AlternateContent xmlns:mc="http://schemas.openxmlformats.org/markup-compatibility/2006">
    <mc:Choice xmlns:p14="http://schemas.microsoft.com/office/powerpoint/2010/main" Requires="p14">
      <p:transition spd="slow" p14:dur="2000" advTm="12186"/>
    </mc:Choice>
    <mc:Fallback>
      <p:transition spd="slow" advTm="1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83308" y="169573"/>
            <a:ext cx="10515600" cy="997311"/>
          </a:xfrm>
        </p:spPr>
        <p:txBody>
          <a:bodyPr/>
          <a:lstStyle/>
          <a:p>
            <a:r>
              <a:rPr lang="en-US" b="1" dirty="0">
                <a:latin typeface="Franklin Gothic Book" panose="020B0503020102020204" pitchFamily="34" charset="0"/>
                <a:cs typeface="Segoe UI" panose="020B0502040204020203" pitchFamily="34" charset="0"/>
              </a:rPr>
              <a:t>Content</a:t>
            </a:r>
          </a:p>
        </p:txBody>
      </p:sp>
      <p:sp>
        <p:nvSpPr>
          <p:cNvPr id="7" name="TextBox 6">
            <a:extLst>
              <a:ext uri="{FF2B5EF4-FFF2-40B4-BE49-F238E27FC236}">
                <a16:creationId xmlns:a16="http://schemas.microsoft.com/office/drawing/2014/main" id="{E5564556-59F0-4D0A-A6CD-ADF8F4D7428B}"/>
              </a:ext>
            </a:extLst>
          </p:cNvPr>
          <p:cNvSpPr txBox="1"/>
          <p:nvPr/>
        </p:nvSpPr>
        <p:spPr>
          <a:xfrm>
            <a:off x="1057701" y="1119115"/>
            <a:ext cx="10672549" cy="6463308"/>
          </a:xfrm>
          <a:prstGeom prst="rect">
            <a:avLst/>
          </a:prstGeom>
          <a:noFill/>
        </p:spPr>
        <p:txBody>
          <a:bodyPr wrap="square" rtlCol="0">
            <a:spAutoFit/>
          </a:bodyPr>
          <a:lstStyle/>
          <a:p>
            <a:pPr marL="571500" indent="-571500">
              <a:buFont typeface="Arial" panose="020B0604020202020204" pitchFamily="34" charset="0"/>
              <a:buChar char="•"/>
            </a:pPr>
            <a:r>
              <a:rPr lang="en-US" sz="3600" dirty="0"/>
              <a:t>Speaker Note</a:t>
            </a:r>
          </a:p>
          <a:p>
            <a:pPr marL="571500" indent="-571500">
              <a:buFont typeface="Arial" panose="020B0604020202020204" pitchFamily="34" charset="0"/>
              <a:buChar char="•"/>
            </a:pPr>
            <a:r>
              <a:rPr lang="en-US" sz="3600" dirty="0"/>
              <a:t>Abstract</a:t>
            </a:r>
          </a:p>
          <a:p>
            <a:pPr marL="571500" indent="-571500">
              <a:buFont typeface="Arial" panose="020B0604020202020204" pitchFamily="34" charset="0"/>
              <a:buChar char="•"/>
            </a:pPr>
            <a:r>
              <a:rPr lang="en-US" sz="3600" dirty="0"/>
              <a:t>Introduction</a:t>
            </a:r>
          </a:p>
          <a:p>
            <a:pPr marL="571500" indent="-571500">
              <a:buFont typeface="Arial" panose="020B0604020202020204" pitchFamily="34" charset="0"/>
              <a:buChar char="•"/>
            </a:pPr>
            <a:r>
              <a:rPr lang="en-US" sz="3600" dirty="0"/>
              <a:t>Research Hypothesis Requirement</a:t>
            </a:r>
          </a:p>
          <a:p>
            <a:pPr marL="571500" indent="-571500">
              <a:buFont typeface="Arial" panose="020B0604020202020204" pitchFamily="34" charset="0"/>
              <a:buChar char="•"/>
            </a:pPr>
            <a:r>
              <a:rPr lang="en-US" sz="3600" dirty="0"/>
              <a:t>Hypothesis</a:t>
            </a:r>
          </a:p>
          <a:p>
            <a:pPr marL="571500" indent="-571500">
              <a:buFont typeface="Arial" panose="020B0604020202020204" pitchFamily="34" charset="0"/>
              <a:buChar char="•"/>
            </a:pPr>
            <a:r>
              <a:rPr lang="en-US" sz="3600" dirty="0"/>
              <a:t>Methodology</a:t>
            </a:r>
          </a:p>
          <a:p>
            <a:pPr marL="571500" indent="-571500">
              <a:buFont typeface="Arial" panose="020B0604020202020204" pitchFamily="34" charset="0"/>
              <a:buChar char="•"/>
            </a:pPr>
            <a:r>
              <a:rPr lang="en-US" sz="3600" dirty="0"/>
              <a:t>Method</a:t>
            </a:r>
          </a:p>
          <a:p>
            <a:pPr marL="571500" indent="-571500">
              <a:buFont typeface="Arial" panose="020B0604020202020204" pitchFamily="34" charset="0"/>
              <a:buChar char="•"/>
            </a:pPr>
            <a:r>
              <a:rPr lang="en-US" sz="3600" dirty="0"/>
              <a:t>Conclusion</a:t>
            </a:r>
          </a:p>
          <a:p>
            <a:pPr marL="571500" indent="-571500">
              <a:buFont typeface="Arial" panose="020B0604020202020204" pitchFamily="34" charset="0"/>
              <a:buChar char="•"/>
            </a:pPr>
            <a:r>
              <a:rPr lang="en-US" sz="3600" dirty="0"/>
              <a:t>Recommendation</a:t>
            </a:r>
          </a:p>
          <a:p>
            <a:pPr marL="571500" indent="-571500">
              <a:buFont typeface="Arial" panose="020B0604020202020204" pitchFamily="34" charset="0"/>
              <a:buChar char="•"/>
            </a:pPr>
            <a:r>
              <a:rPr lang="en-US" sz="3600" dirty="0"/>
              <a:t>Reference</a:t>
            </a:r>
            <a:br>
              <a:rPr lang="en-US" sz="3600" dirty="0"/>
            </a:br>
            <a:endParaRPr lang="en-US" sz="3600" dirty="0"/>
          </a:p>
          <a:p>
            <a:endParaRPr lang="en-US" dirty="0">
              <a:latin typeface="Segoe UI" panose="020B0502040204020203" pitchFamily="34" charset="0"/>
              <a:cs typeface="Segoe UI" panose="020B0502040204020203" pitchFamily="34" charset="0"/>
            </a:endParaRPr>
          </a:p>
        </p:txBody>
      </p:sp>
      <p:pic>
        <p:nvPicPr>
          <p:cNvPr id="13" name="Audio 12">
            <a:hlinkClick r:id="" action="ppaction://media"/>
            <a:extLst>
              <a:ext uri="{FF2B5EF4-FFF2-40B4-BE49-F238E27FC236}">
                <a16:creationId xmlns:a16="http://schemas.microsoft.com/office/drawing/2014/main" id="{1D3FFBFE-D6C5-472E-8AC5-4B794EFD89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53491007"/>
      </p:ext>
    </p:extLst>
  </p:cSld>
  <p:clrMapOvr>
    <a:masterClrMapping/>
  </p:clrMapOvr>
  <mc:AlternateContent xmlns:mc="http://schemas.openxmlformats.org/markup-compatibility/2006">
    <mc:Choice xmlns:p14="http://schemas.microsoft.com/office/powerpoint/2010/main" Requires="p14">
      <p:transition spd="slow" p14:dur="2000" advTm="15945"/>
    </mc:Choice>
    <mc:Fallback>
      <p:transition spd="slow" advTm="15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1056211" y="377088"/>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Abstract</a:t>
            </a: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2003917" y="1807064"/>
            <a:ext cx="7338875" cy="3243872"/>
          </a:xfrm>
        </p:spPr>
        <p:txBody>
          <a:bodyPr vert="horz" lIns="91440" tIns="45720" rIns="91440" bIns="45720" rtlCol="0" anchor="t">
            <a:normAutofit/>
          </a:bodyPr>
          <a:lstStyle/>
          <a:p>
            <a:pPr marL="0" indent="0">
              <a:buNone/>
            </a:pPr>
            <a:r>
              <a:rPr lang="en-US" sz="2000" dirty="0"/>
              <a:t>Telecomm industry went through lots of ups and downs  since Graham Bell first invented telephone in 1876. By 1904 all most three million subscriber got connected through mechanical switch board.  By 1914, the U.S. became the  world leader in telecom industry  and it was having  more than twice the telecom industry of Sweden, New Zealand, Switzerland, and Norway. (</a:t>
            </a:r>
            <a:r>
              <a:rPr lang="en-US" sz="2000" dirty="0" err="1"/>
              <a:t>Tehnofunc</a:t>
            </a:r>
            <a:r>
              <a:rPr lang="en-US" sz="2000" dirty="0"/>
              <a:t> Blog,2019) </a:t>
            </a:r>
          </a:p>
          <a:p>
            <a:pPr marL="0" indent="0">
              <a:buNone/>
            </a:pPr>
            <a:r>
              <a:rPr lang="en-US" sz="2000" dirty="0"/>
              <a:t>In this paper , I  will use  regression analysis to identify which could be cause for churning a customer. This data file on which I will be working in this paper , contains telecommunications company’s effort to reduce churn in its customer base. </a:t>
            </a:r>
          </a:p>
          <a:p>
            <a:pPr marL="0" indent="0">
              <a:buNone/>
            </a:pPr>
            <a:endParaRPr lang="en-US" sz="2000" dirty="0">
              <a:latin typeface="Franklin Gothic Book" panose="020B0503020102020204" pitchFamily="34" charset="0"/>
            </a:endParaRPr>
          </a:p>
        </p:txBody>
      </p:sp>
      <p:pic>
        <p:nvPicPr>
          <p:cNvPr id="4" name="Graphic 3" descr="Chat">
            <a:extLst>
              <a:ext uri="{FF2B5EF4-FFF2-40B4-BE49-F238E27FC236}">
                <a16:creationId xmlns:a16="http://schemas.microsoft.com/office/drawing/2014/main" id="{AEE98CC8-0F49-4433-9FD0-35E20C04B5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pic>
        <p:nvPicPr>
          <p:cNvPr id="8" name="Graphic 7">
            <a:extLst>
              <a:ext uri="{FF2B5EF4-FFF2-40B4-BE49-F238E27FC236}">
                <a16:creationId xmlns:a16="http://schemas.microsoft.com/office/drawing/2014/main" id="{590430A8-7125-464C-98BA-3409573DB5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41431" y="816337"/>
            <a:ext cx="5225327" cy="5225327"/>
          </a:xfrm>
          <a:prstGeom prst="rect">
            <a:avLst/>
          </a:prstGeom>
        </p:spPr>
      </p:pic>
      <p:pic>
        <p:nvPicPr>
          <p:cNvPr id="7" name="Audio 6">
            <a:hlinkClick r:id="" action="ppaction://media"/>
            <a:extLst>
              <a:ext uri="{FF2B5EF4-FFF2-40B4-BE49-F238E27FC236}">
                <a16:creationId xmlns:a16="http://schemas.microsoft.com/office/drawing/2014/main" id="{ABE33666-C4D7-4D4F-A8D7-C60C81E2AF5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936467598"/>
      </p:ext>
    </p:extLst>
  </p:cSld>
  <p:clrMapOvr>
    <a:masterClrMapping/>
  </p:clrMapOvr>
  <mc:AlternateContent xmlns:mc="http://schemas.openxmlformats.org/markup-compatibility/2006">
    <mc:Choice xmlns:p14="http://schemas.microsoft.com/office/powerpoint/2010/main" Requires="p14">
      <p:transition spd="slow" p14:dur="2000" advTm="61644"/>
    </mc:Choice>
    <mc:Fallback>
      <p:transition spd="slow" advTm="61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1056211" y="377088"/>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Introduction</a:t>
            </a: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2003917" y="1807063"/>
            <a:ext cx="9876459" cy="4470907"/>
          </a:xfrm>
        </p:spPr>
        <p:txBody>
          <a:bodyPr vert="horz" lIns="91440" tIns="45720" rIns="91440" bIns="45720" rtlCol="0" anchor="t">
            <a:normAutofit/>
          </a:bodyPr>
          <a:lstStyle/>
          <a:p>
            <a:pPr marL="0" indent="0">
              <a:buNone/>
            </a:pPr>
            <a:r>
              <a:rPr lang="en-US" sz="2000" dirty="0"/>
              <a:t>This paper is basically to apply regression analysis to handle  some real-life scenario using real life data. As I stated in my earlier slides, this data file contains telecommunications company’s effort to reduce churn in its customer base. To do that, there are multiple attributes of a customer have been addressed and taken a sample of 1000 customer to analyze the data </a:t>
            </a:r>
          </a:p>
          <a:p>
            <a:pPr marL="0" indent="0">
              <a:buNone/>
            </a:pPr>
            <a:endParaRPr lang="en-US" sz="2000" dirty="0"/>
          </a:p>
          <a:p>
            <a:pPr marL="0" indent="0">
              <a:buNone/>
            </a:pPr>
            <a:r>
              <a:rPr lang="en-US" sz="2000" dirty="0"/>
              <a:t>In this paper mainly, we are concerned about nine variables namely age, year resides in the current address, income, education, churn, region, gender, marital status and customer category. These variables are mixed of continuous, discrete and categorical which have been discussed in detail in this paper. </a:t>
            </a:r>
            <a:endParaRPr lang="en-US" sz="2000" dirty="0">
              <a:latin typeface="Segoe UI" panose="020B0502040204020203" pitchFamily="34" charset="0"/>
              <a:cs typeface="Segoe UI" panose="020B0502040204020203" pitchFamily="34" charset="0"/>
            </a:endParaRPr>
          </a:p>
          <a:p>
            <a:pPr marL="0" indent="0">
              <a:buNone/>
            </a:pPr>
            <a:r>
              <a:rPr lang="en-US" sz="2000" dirty="0"/>
              <a:t>I need to find out how the age is affecting on the churning of a telecom customer. For that I need to come up with null hypothesis and alternate hypothesis</a:t>
            </a:r>
            <a:endParaRPr lang="en-US" sz="2000" dirty="0">
              <a:latin typeface="Segoe UI" panose="020B0502040204020203" pitchFamily="34" charset="0"/>
              <a:cs typeface="Segoe UI" panose="020B0502040204020203" pitchFamily="34" charset="0"/>
            </a:endParaRPr>
          </a:p>
          <a:p>
            <a:pPr marL="0" indent="0">
              <a:buNone/>
            </a:pPr>
            <a:endParaRPr lang="en-US" sz="2000" dirty="0">
              <a:latin typeface="Franklin Gothic Book" panose="020B0503020102020204" pitchFamily="34" charset="0"/>
            </a:endParaRPr>
          </a:p>
        </p:txBody>
      </p:sp>
      <p:pic>
        <p:nvPicPr>
          <p:cNvPr id="4" name="Graphic 3" descr="Chat">
            <a:extLst>
              <a:ext uri="{FF2B5EF4-FFF2-40B4-BE49-F238E27FC236}">
                <a16:creationId xmlns:a16="http://schemas.microsoft.com/office/drawing/2014/main" id="{AEE98CC8-0F49-4433-9FD0-35E20C04B5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pic>
        <p:nvPicPr>
          <p:cNvPr id="11" name="Audio 10">
            <a:hlinkClick r:id="" action="ppaction://media"/>
            <a:extLst>
              <a:ext uri="{FF2B5EF4-FFF2-40B4-BE49-F238E27FC236}">
                <a16:creationId xmlns:a16="http://schemas.microsoft.com/office/drawing/2014/main" id="{AD64C4E7-021E-461F-A787-DB3B602586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744250978"/>
      </p:ext>
    </p:extLst>
  </p:cSld>
  <p:clrMapOvr>
    <a:masterClrMapping/>
  </p:clrMapOvr>
  <mc:AlternateContent xmlns:mc="http://schemas.openxmlformats.org/markup-compatibility/2006">
    <mc:Choice xmlns:p14="http://schemas.microsoft.com/office/powerpoint/2010/main" Requires="p14">
      <p:transition spd="slow" p14:dur="2000" advTm="94886"/>
    </mc:Choice>
    <mc:Fallback>
      <p:transition spd="slow" advTm="94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F6D58-1A39-41ED-99F7-0CE9F03BD344}"/>
              </a:ext>
            </a:extLst>
          </p:cNvPr>
          <p:cNvSpPr>
            <a:spLocks noGrp="1"/>
          </p:cNvSpPr>
          <p:nvPr>
            <p:ph type="title"/>
          </p:nvPr>
        </p:nvSpPr>
        <p:spPr>
          <a:xfrm>
            <a:off x="1056211" y="377088"/>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Introduction</a:t>
            </a:r>
          </a:p>
        </p:txBody>
      </p:sp>
      <p:sp>
        <p:nvSpPr>
          <p:cNvPr id="3" name="Content Placeholder 2">
            <a:extLst>
              <a:ext uri="{FF2B5EF4-FFF2-40B4-BE49-F238E27FC236}">
                <a16:creationId xmlns:a16="http://schemas.microsoft.com/office/drawing/2014/main" id="{3BF933A4-33C5-4102-BBB0-9B15EFF2F292}"/>
              </a:ext>
            </a:extLst>
          </p:cNvPr>
          <p:cNvSpPr>
            <a:spLocks noGrp="1"/>
          </p:cNvSpPr>
          <p:nvPr>
            <p:ph idx="1"/>
          </p:nvPr>
        </p:nvSpPr>
        <p:spPr>
          <a:xfrm>
            <a:off x="2003917" y="1807063"/>
            <a:ext cx="9876459" cy="4470907"/>
          </a:xfrm>
        </p:spPr>
        <p:txBody>
          <a:bodyPr vert="horz" lIns="91440" tIns="45720" rIns="91440" bIns="45720" rtlCol="0" anchor="t">
            <a:normAutofit/>
          </a:bodyPr>
          <a:lstStyle/>
          <a:p>
            <a:pPr marL="0" indent="0">
              <a:buNone/>
            </a:pPr>
            <a:r>
              <a:rPr lang="en-US" sz="2000" dirty="0"/>
              <a:t>Here , since age is categorical variable, instead of multiple regression, we will do  logistic regression analysis to validate the model and for prediction. We have done the hypothesis test for both the cases. SAS is used as primary software to do the all statistical analysis for this paper</a:t>
            </a:r>
          </a:p>
          <a:p>
            <a:pPr marL="0" indent="0">
              <a:buNone/>
            </a:pPr>
            <a:endParaRPr lang="en-US" sz="2000" dirty="0">
              <a:latin typeface="Franklin Gothic Book" panose="020B0503020102020204" pitchFamily="34" charset="0"/>
            </a:endParaRPr>
          </a:p>
        </p:txBody>
      </p:sp>
      <p:pic>
        <p:nvPicPr>
          <p:cNvPr id="4" name="Graphic 3" descr="Chat">
            <a:extLst>
              <a:ext uri="{FF2B5EF4-FFF2-40B4-BE49-F238E27FC236}">
                <a16:creationId xmlns:a16="http://schemas.microsoft.com/office/drawing/2014/main" id="{AEE98CC8-0F49-4433-9FD0-35E20C04B5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pic>
        <p:nvPicPr>
          <p:cNvPr id="7" name="Audio 6">
            <a:hlinkClick r:id="" action="ppaction://media"/>
            <a:extLst>
              <a:ext uri="{FF2B5EF4-FFF2-40B4-BE49-F238E27FC236}">
                <a16:creationId xmlns:a16="http://schemas.microsoft.com/office/drawing/2014/main" id="{EE82E9CF-B3D0-4629-853E-4511EF9BF0F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597957439"/>
      </p:ext>
    </p:extLst>
  </p:cSld>
  <p:clrMapOvr>
    <a:masterClrMapping/>
  </p:clrMapOvr>
  <mc:AlternateContent xmlns:mc="http://schemas.openxmlformats.org/markup-compatibility/2006">
    <mc:Choice xmlns:p14="http://schemas.microsoft.com/office/powerpoint/2010/main" Requires="p14">
      <p:transition spd="slow" p14:dur="2000" advTm="23601"/>
    </mc:Choice>
    <mc:Fallback>
      <p:transition spd="slow" advTm="23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603533" y="510060"/>
            <a:ext cx="5130795" cy="767215"/>
          </a:xfrm>
        </p:spPr>
        <p:txBody>
          <a:bodyPr>
            <a:normAutofit/>
          </a:bodyPr>
          <a:lstStyle/>
          <a:p>
            <a:r>
              <a:rPr lang="en-US" sz="4000" dirty="0">
                <a:latin typeface="Franklin Gothic Book" panose="020B0503020102020204" pitchFamily="34" charset="0"/>
                <a:cs typeface="Segoe UI" panose="020B0502040204020203" pitchFamily="34" charset="0"/>
              </a:rPr>
              <a:t>Data Study</a:t>
            </a: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299803" y="2470247"/>
            <a:ext cx="6738703" cy="4215365"/>
          </a:xfrm>
        </p:spPr>
        <p:txBody>
          <a:bodyPr vert="horz" lIns="91440" tIns="45720" rIns="91440" bIns="45720" rtlCol="0">
            <a:normAutofit fontScale="70000" lnSpcReduction="20000"/>
          </a:bodyPr>
          <a:lstStyle/>
          <a:p>
            <a:r>
              <a:rPr lang="en-US" dirty="0"/>
              <a:t>The name of the excel sheet is Telco Extra CSUGlobal.xls which can be accessed from https://csuglobal.instructure.com/courses/7383/assignments/139611?module_item_id=349719 </a:t>
            </a:r>
          </a:p>
          <a:p>
            <a:endParaRPr lang="en-US" dirty="0"/>
          </a:p>
          <a:p>
            <a:pPr lvl="0"/>
            <a:r>
              <a:rPr lang="en-US" dirty="0"/>
              <a:t>Continuous: Age, Years at current address, Income;</a:t>
            </a:r>
          </a:p>
          <a:p>
            <a:pPr lvl="0"/>
            <a:r>
              <a:rPr lang="en-US" dirty="0"/>
              <a:t>Categorical with 2 categories/Dummy variables: marital status (0=unmarried;1=married), gender (0=male; 1=female), churn (0=not going to churn; 1=going to churn);</a:t>
            </a:r>
          </a:p>
          <a:p>
            <a:pPr lvl="0"/>
            <a:r>
              <a:rPr lang="en-US" dirty="0"/>
              <a:t>Categorical with more than 2 categories: Region (1=Zone 1, 2=Zone 2, 3=Zone 3, 4=Zone 4, 5=Zone 5), Ed (1=did not complete high school, 2=high school degree, 3=some college, 4=college degree, 5=post-undergraduate degree), </a:t>
            </a:r>
            <a:r>
              <a:rPr lang="en-US" dirty="0" err="1"/>
              <a:t>Custcat</a:t>
            </a:r>
            <a:r>
              <a:rPr lang="en-US" dirty="0"/>
              <a:t> (1=basic service, 2=E-service, 3=Plus service, 4=Total service).</a:t>
            </a:r>
          </a:p>
          <a:p>
            <a:endParaRPr lang="en-US" dirty="0"/>
          </a:p>
        </p:txBody>
      </p:sp>
      <p:sp>
        <p:nvSpPr>
          <p:cNvPr id="12" name="Freeform: Shape 1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5330" y="2105470"/>
            <a:ext cx="3217333" cy="3217333"/>
          </a:xfrm>
          <a:prstGeom prst="rect">
            <a:avLst/>
          </a:prstGeom>
        </p:spPr>
      </p:pic>
      <p:pic>
        <p:nvPicPr>
          <p:cNvPr id="16" name="Audio 15">
            <a:hlinkClick r:id="" action="ppaction://media"/>
            <a:extLst>
              <a:ext uri="{FF2B5EF4-FFF2-40B4-BE49-F238E27FC236}">
                <a16:creationId xmlns:a16="http://schemas.microsoft.com/office/drawing/2014/main" id="{715B3194-3602-453A-AECE-1A4F76DCC7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948107761"/>
      </p:ext>
    </p:extLst>
  </p:cSld>
  <p:clrMapOvr>
    <a:masterClrMapping/>
  </p:clrMapOvr>
  <mc:AlternateContent xmlns:mc="http://schemas.openxmlformats.org/markup-compatibility/2006">
    <mc:Choice xmlns:p14="http://schemas.microsoft.com/office/powerpoint/2010/main" Requires="p14">
      <p:transition spd="slow" p14:dur="2000" advTm="62297"/>
    </mc:Choice>
    <mc:Fallback>
      <p:transition spd="slow" advTm="62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9B4E-C292-45AA-8116-562703040382}"/>
              </a:ext>
            </a:extLst>
          </p:cNvPr>
          <p:cNvSpPr>
            <a:spLocks noGrp="1"/>
          </p:cNvSpPr>
          <p:nvPr>
            <p:ph type="title"/>
          </p:nvPr>
        </p:nvSpPr>
        <p:spPr>
          <a:xfrm>
            <a:off x="603533" y="510060"/>
            <a:ext cx="5130795" cy="767215"/>
          </a:xfrm>
        </p:spPr>
        <p:txBody>
          <a:bodyPr>
            <a:normAutofit fontScale="90000"/>
          </a:bodyPr>
          <a:lstStyle/>
          <a:p>
            <a:r>
              <a:rPr lang="en-US" sz="4000" b="1" dirty="0"/>
              <a:t>Research Hypothesis Requirement</a:t>
            </a:r>
            <a:endParaRPr lang="en-US" sz="4000"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81072FAC-EEE9-4F26-A784-BC07EACCBE9F}"/>
              </a:ext>
            </a:extLst>
          </p:cNvPr>
          <p:cNvSpPr>
            <a:spLocks noGrp="1"/>
          </p:cNvSpPr>
          <p:nvPr>
            <p:ph idx="1"/>
          </p:nvPr>
        </p:nvSpPr>
        <p:spPr>
          <a:xfrm>
            <a:off x="299803" y="2470247"/>
            <a:ext cx="6738703" cy="4215365"/>
          </a:xfrm>
        </p:spPr>
        <p:txBody>
          <a:bodyPr vert="horz" lIns="91440" tIns="45720" rIns="91440" bIns="45720" rtlCol="0">
            <a:normAutofit/>
          </a:bodyPr>
          <a:lstStyle/>
          <a:p>
            <a:r>
              <a:rPr lang="en-US" dirty="0"/>
              <a:t>In this </a:t>
            </a:r>
            <a:r>
              <a:rPr lang="en-US" dirty="0" err="1"/>
              <a:t>paer</a:t>
            </a:r>
            <a:r>
              <a:rPr lang="en-US" dirty="0"/>
              <a:t> we are dealing with nine variables namely age, year resides in the current address, income, education, churn, region, gender, marital status and customer category. Among all those variables ,I am interested to find out how the age is affecting on the churning of a telecom customer. For that I need to come up with null hypothesis and alternate hypothesis</a:t>
            </a:r>
          </a:p>
          <a:p>
            <a:endParaRPr lang="en-US" dirty="0"/>
          </a:p>
        </p:txBody>
      </p:sp>
      <p:pic>
        <p:nvPicPr>
          <p:cNvPr id="5" name="Graphic 4" descr="Open Book">
            <a:extLst>
              <a:ext uri="{FF2B5EF4-FFF2-40B4-BE49-F238E27FC236}">
                <a16:creationId xmlns:a16="http://schemas.microsoft.com/office/drawing/2014/main" id="{DEFE964D-9F1C-4F69-ADD3-0E1AB324E1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5330" y="2105470"/>
            <a:ext cx="3217333" cy="3217333"/>
          </a:xfrm>
          <a:prstGeom prst="rect">
            <a:avLst/>
          </a:prstGeom>
        </p:spPr>
      </p:pic>
      <p:pic>
        <p:nvPicPr>
          <p:cNvPr id="7" name="Audio 6">
            <a:hlinkClick r:id="" action="ppaction://media"/>
            <a:extLst>
              <a:ext uri="{FF2B5EF4-FFF2-40B4-BE49-F238E27FC236}">
                <a16:creationId xmlns:a16="http://schemas.microsoft.com/office/drawing/2014/main" id="{928C519B-B7D8-48CF-AF67-5ED5209162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912122903"/>
      </p:ext>
    </p:extLst>
  </p:cSld>
  <p:clrMapOvr>
    <a:masterClrMapping/>
  </p:clrMapOvr>
  <mc:AlternateContent xmlns:mc="http://schemas.openxmlformats.org/markup-compatibility/2006">
    <mc:Choice xmlns:p14="http://schemas.microsoft.com/office/powerpoint/2010/main" Requires="p14">
      <p:transition spd="slow" p14:dur="2000" advTm="46233"/>
    </mc:Choice>
    <mc:Fallback>
      <p:transition spd="slow" advTm="46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5079-B185-4DE0-AF2C-AE4B7709FBC3}"/>
              </a:ext>
            </a:extLst>
          </p:cNvPr>
          <p:cNvSpPr>
            <a:spLocks noGrp="1"/>
          </p:cNvSpPr>
          <p:nvPr>
            <p:ph type="title"/>
          </p:nvPr>
        </p:nvSpPr>
        <p:spPr>
          <a:xfrm>
            <a:off x="1022091" y="655093"/>
            <a:ext cx="5406902" cy="1373016"/>
          </a:xfrm>
        </p:spPr>
        <p:txBody>
          <a:bodyPr anchor="ctr">
            <a:normAutofit/>
          </a:bodyPr>
          <a:lstStyle/>
          <a:p>
            <a:r>
              <a:rPr lang="en-US" dirty="0"/>
              <a:t>Research Hypothesis</a:t>
            </a:r>
            <a:endParaRPr lang="en-US" dirty="0">
              <a:latin typeface="Franklin Gothic Book" panose="020B0503020102020204"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89B4E0E8-07C8-4A23-99E2-20D6DFD6FA7A}"/>
              </a:ext>
            </a:extLst>
          </p:cNvPr>
          <p:cNvSpPr>
            <a:spLocks noGrp="1"/>
          </p:cNvSpPr>
          <p:nvPr>
            <p:ph idx="1"/>
          </p:nvPr>
        </p:nvSpPr>
        <p:spPr>
          <a:xfrm>
            <a:off x="1787857" y="1849272"/>
            <a:ext cx="9007522" cy="3500650"/>
          </a:xfrm>
        </p:spPr>
        <p:txBody>
          <a:bodyPr vert="horz" lIns="91440" tIns="45720" rIns="91440" bIns="45720" rtlCol="0" anchor="t">
            <a:normAutofit/>
          </a:bodyPr>
          <a:lstStyle/>
          <a:p>
            <a:r>
              <a:rPr lang="en-US" sz="3200" b="1" dirty="0"/>
              <a:t>Null Hypothesis</a:t>
            </a:r>
            <a:r>
              <a:rPr lang="en-US" sz="3200" dirty="0"/>
              <a:t>:    In determination of the churning process  , we can use age of a customer as deterministic variable.</a:t>
            </a:r>
          </a:p>
          <a:p>
            <a:r>
              <a:rPr lang="en-US" sz="3200" b="1" dirty="0"/>
              <a:t>Alternate Hypothesis: </a:t>
            </a:r>
            <a:r>
              <a:rPr lang="en-US" sz="3200" dirty="0"/>
              <a:t>In determination of the churning process  ,we cannot  use age as deterministic variable. </a:t>
            </a:r>
          </a:p>
          <a:p>
            <a:endParaRPr lang="en-US" sz="2000" dirty="0">
              <a:latin typeface="Segoe UI" panose="020B0502040204020203" pitchFamily="34" charset="0"/>
              <a:cs typeface="Segoe UI" panose="020B0502040204020203" pitchFamily="34" charset="0"/>
            </a:endParaRPr>
          </a:p>
        </p:txBody>
      </p:sp>
      <p:pic>
        <p:nvPicPr>
          <p:cNvPr id="4" name="Content Placeholder 4" descr="Scales of Justice">
            <a:extLst>
              <a:ext uri="{FF2B5EF4-FFF2-40B4-BE49-F238E27FC236}">
                <a16:creationId xmlns:a16="http://schemas.microsoft.com/office/drawing/2014/main" id="{53025FED-9BCD-4BE9-B74C-707E5FD740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41431" y="816337"/>
            <a:ext cx="5225327" cy="5225327"/>
          </a:xfrm>
          <a:prstGeom prst="rect">
            <a:avLst/>
          </a:prstGeom>
        </p:spPr>
      </p:pic>
      <p:pic>
        <p:nvPicPr>
          <p:cNvPr id="6" name="Audio 5">
            <a:hlinkClick r:id="" action="ppaction://media"/>
            <a:extLst>
              <a:ext uri="{FF2B5EF4-FFF2-40B4-BE49-F238E27FC236}">
                <a16:creationId xmlns:a16="http://schemas.microsoft.com/office/drawing/2014/main" id="{8E5ED328-B834-4989-A404-78DAD77ED07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882630486"/>
      </p:ext>
    </p:extLst>
  </p:cSld>
  <p:clrMapOvr>
    <a:masterClrMapping/>
  </p:clrMapOvr>
  <mc:AlternateContent xmlns:mc="http://schemas.openxmlformats.org/markup-compatibility/2006">
    <mc:Choice xmlns:p14="http://schemas.microsoft.com/office/powerpoint/2010/main" Requires="p14">
      <p:transition spd="slow" p14:dur="2000" advTm="22209"/>
    </mc:Choice>
    <mc:Fallback>
      <p:transition spd="slow" advTm="22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phic 3" descr="Blackboard">
            <a:extLst>
              <a:ext uri="{FF2B5EF4-FFF2-40B4-BE49-F238E27FC236}">
                <a16:creationId xmlns:a16="http://schemas.microsoft.com/office/drawing/2014/main" id="{A4298283-DDB8-4365-95A1-90935E16BE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2880360"/>
            <a:ext cx="1097280" cy="1097280"/>
          </a:xfrm>
          <a:prstGeom prst="rect">
            <a:avLst/>
          </a:prstGeom>
        </p:spPr>
      </p:pic>
      <p:sp>
        <p:nvSpPr>
          <p:cNvPr id="2" name="Title 1">
            <a:extLst>
              <a:ext uri="{FF2B5EF4-FFF2-40B4-BE49-F238E27FC236}">
                <a16:creationId xmlns:a16="http://schemas.microsoft.com/office/drawing/2014/main" id="{DD648CF1-C72A-4313-8FC7-BF6DD4642AFE}"/>
              </a:ext>
            </a:extLst>
          </p:cNvPr>
          <p:cNvSpPr>
            <a:spLocks noGrp="1"/>
          </p:cNvSpPr>
          <p:nvPr>
            <p:ph type="title"/>
          </p:nvPr>
        </p:nvSpPr>
        <p:spPr>
          <a:xfrm>
            <a:off x="1292076" y="816336"/>
            <a:ext cx="5406902" cy="1469965"/>
          </a:xfrm>
        </p:spPr>
        <p:txBody>
          <a:bodyPr anchor="ctr">
            <a:normAutofit/>
          </a:bodyPr>
          <a:lstStyle/>
          <a:p>
            <a:r>
              <a:rPr lang="en-US" dirty="0">
                <a:latin typeface="Franklin Gothic Book" panose="020B0503020102020204" pitchFamily="34" charset="0"/>
                <a:cs typeface="Segoe UI" panose="020B0502040204020203" pitchFamily="34" charset="0"/>
              </a:rPr>
              <a:t>Methodology</a:t>
            </a:r>
          </a:p>
        </p:txBody>
      </p:sp>
      <p:sp>
        <p:nvSpPr>
          <p:cNvPr id="6" name="Content Placeholder 5">
            <a:extLst>
              <a:ext uri="{FF2B5EF4-FFF2-40B4-BE49-F238E27FC236}">
                <a16:creationId xmlns:a16="http://schemas.microsoft.com/office/drawing/2014/main" id="{C856D755-2374-40B4-B692-603C5E927388}"/>
              </a:ext>
            </a:extLst>
          </p:cNvPr>
          <p:cNvSpPr>
            <a:spLocks noGrp="1"/>
          </p:cNvSpPr>
          <p:nvPr>
            <p:ph idx="1"/>
          </p:nvPr>
        </p:nvSpPr>
        <p:spPr>
          <a:xfrm>
            <a:off x="2407138" y="1944807"/>
            <a:ext cx="9459620" cy="3664424"/>
          </a:xfrm>
        </p:spPr>
        <p:txBody>
          <a:bodyPr vert="horz" lIns="91440" tIns="45720" rIns="91440" bIns="45720" rtlCol="0" anchor="t">
            <a:normAutofit/>
          </a:bodyPr>
          <a:lstStyle/>
          <a:p>
            <a:pPr marL="0" indent="0">
              <a:buNone/>
            </a:pPr>
            <a:r>
              <a:rPr lang="en-US" sz="1800" dirty="0"/>
              <a:t>Here we use the logistic regression  to seek the answer</a:t>
            </a:r>
          </a:p>
          <a:p>
            <a:pPr marL="0" indent="0">
              <a:buNone/>
            </a:pPr>
            <a:r>
              <a:rPr lang="en-US" sz="1800" dirty="0"/>
              <a:t> </a:t>
            </a:r>
          </a:p>
          <a:p>
            <a:pPr marL="0" indent="0">
              <a:buNone/>
            </a:pPr>
            <a:r>
              <a:rPr lang="en-US" sz="1800" dirty="0"/>
              <a:t>A logistic regression model has been built to predict the odds corresponding to an event that has two outcomes. That's why the logistic regression model works with one dependent variable that is a dummy variable (remember that the outcomes of such a variable are 0 and 1) and one or more independent variables (predictors). </a:t>
            </a:r>
          </a:p>
          <a:p>
            <a:endParaRPr lang="en-US" dirty="0">
              <a:latin typeface="Segoe UI" panose="020B0502040204020203" pitchFamily="34" charset="0"/>
              <a:cs typeface="Segoe UI" panose="020B0502040204020203" pitchFamily="34" charset="0"/>
            </a:endParaRPr>
          </a:p>
        </p:txBody>
      </p:sp>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15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41431" y="816337"/>
            <a:ext cx="5225327" cy="5225327"/>
          </a:xfrm>
          <a:prstGeom prst="rect">
            <a:avLst/>
          </a:prstGeom>
        </p:spPr>
      </p:pic>
      <p:pic>
        <p:nvPicPr>
          <p:cNvPr id="5" name="Audio 4">
            <a:hlinkClick r:id="" action="ppaction://media"/>
            <a:extLst>
              <a:ext uri="{FF2B5EF4-FFF2-40B4-BE49-F238E27FC236}">
                <a16:creationId xmlns:a16="http://schemas.microsoft.com/office/drawing/2014/main" id="{37F532C1-2957-4804-BF24-07F277AF148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514892887"/>
      </p:ext>
    </p:extLst>
  </p:cSld>
  <p:clrMapOvr>
    <a:masterClrMapping/>
  </p:clrMapOvr>
  <mc:AlternateContent xmlns:mc="http://schemas.openxmlformats.org/markup-compatibility/2006">
    <mc:Choice xmlns:p14="http://schemas.microsoft.com/office/powerpoint/2010/main" Requires="p14">
      <p:transition spd="slow" p14:dur="2000" advTm="53336"/>
    </mc:Choice>
    <mc:Fallback>
      <p:transition spd="slow" advTm="53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
</p:tagLst>
</file>

<file path=ppt/tags/tag2.xml><?xml version="1.0" encoding="utf-8"?>
<p:tagLst xmlns:a="http://schemas.openxmlformats.org/drawingml/2006/main" xmlns:r="http://schemas.openxmlformats.org/officeDocument/2006/relationships" xmlns:p="http://schemas.openxmlformats.org/presentationml/2006/main">
  <p:tag name="TIMING" val="|2.1"/>
</p:tagLst>
</file>

<file path=ppt/tags/tag3.xml><?xml version="1.0" encoding="utf-8"?>
<p:tagLst xmlns:a="http://schemas.openxmlformats.org/drawingml/2006/main" xmlns:r="http://schemas.openxmlformats.org/officeDocument/2006/relationships" xmlns:p="http://schemas.openxmlformats.org/presentationml/2006/main">
  <p:tag name="TIMING" val="|6.4"/>
</p:tagLst>
</file>

<file path=ppt/tags/tag4.xml><?xml version="1.0" encoding="utf-8"?>
<p:tagLst xmlns:a="http://schemas.openxmlformats.org/drawingml/2006/main" xmlns:r="http://schemas.openxmlformats.org/officeDocument/2006/relationships" xmlns:p="http://schemas.openxmlformats.org/presentationml/2006/main">
  <p:tag name="TIMING" val="|6.7|1.1|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C7D9E6-B0D9-433E-BD46-EB60F64F4DA8}">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2695</Words>
  <Application>Microsoft Office PowerPoint</Application>
  <PresentationFormat>Widescreen</PresentationFormat>
  <Paragraphs>205</Paragraphs>
  <Slides>19</Slides>
  <Notes>17</Notes>
  <HiddenSlides>0</HiddenSlides>
  <MMClips>19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Franklin Gothic Book</vt:lpstr>
      <vt:lpstr>Segoe UI</vt:lpstr>
      <vt:lpstr>Office Theme</vt:lpstr>
      <vt:lpstr>Applying Logistics Regression model determining the effect of age of a customer on churning</vt:lpstr>
      <vt:lpstr>Content</vt:lpstr>
      <vt:lpstr>Abstract</vt:lpstr>
      <vt:lpstr>Introduction</vt:lpstr>
      <vt:lpstr>Introduction</vt:lpstr>
      <vt:lpstr>Data Study</vt:lpstr>
      <vt:lpstr>Research Hypothesis Requirement</vt:lpstr>
      <vt:lpstr>Research Hypothesis</vt:lpstr>
      <vt:lpstr>Methodology</vt:lpstr>
      <vt:lpstr>Methodology</vt:lpstr>
      <vt:lpstr>Method (SAS Code) </vt:lpstr>
      <vt:lpstr>Method (SAS Code Output)</vt:lpstr>
      <vt:lpstr>Conclusion</vt:lpstr>
      <vt:lpstr>Conclusion</vt:lpstr>
      <vt:lpstr>Conclusion</vt:lpstr>
      <vt:lpstr>Limitation</vt:lpstr>
      <vt:lpstr>Recommendation</vt:lpstr>
      <vt:lpstr>Reference: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2020-02-08T18:28:17Z</dcterms:created>
  <dcterms:modified xsi:type="dcterms:W3CDTF">2020-02-09T05:09:21Z</dcterms:modified>
</cp:coreProperties>
</file>